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jpg_large" ContentType="image/jpeg"/>
  <Default Extension="mp4" ContentType="video/mp4"/>
  <Default Extension="png" ContentType="image/png"/>
  <Default Extension="png_large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46"/>
  </p:notesMasterIdLst>
  <p:sldIdLst>
    <p:sldId id="256" r:id="rId5"/>
    <p:sldId id="257" r:id="rId6"/>
    <p:sldId id="286" r:id="rId7"/>
    <p:sldId id="292" r:id="rId8"/>
    <p:sldId id="287" r:id="rId9"/>
    <p:sldId id="288" r:id="rId10"/>
    <p:sldId id="289" r:id="rId11"/>
    <p:sldId id="290" r:id="rId12"/>
    <p:sldId id="291" r:id="rId13"/>
    <p:sldId id="285" r:id="rId14"/>
    <p:sldId id="8399" r:id="rId15"/>
    <p:sldId id="8398" r:id="rId16"/>
    <p:sldId id="260" r:id="rId17"/>
    <p:sldId id="268" r:id="rId18"/>
    <p:sldId id="275" r:id="rId19"/>
    <p:sldId id="266" r:id="rId20"/>
    <p:sldId id="267" r:id="rId21"/>
    <p:sldId id="516" r:id="rId22"/>
    <p:sldId id="8390" r:id="rId23"/>
    <p:sldId id="622" r:id="rId24"/>
    <p:sldId id="623" r:id="rId25"/>
    <p:sldId id="8389" r:id="rId26"/>
    <p:sldId id="1795" r:id="rId27"/>
    <p:sldId id="264" r:id="rId28"/>
    <p:sldId id="1883" r:id="rId29"/>
    <p:sldId id="280" r:id="rId30"/>
    <p:sldId id="8391" r:id="rId31"/>
    <p:sldId id="8392" r:id="rId32"/>
    <p:sldId id="271" r:id="rId33"/>
    <p:sldId id="281" r:id="rId34"/>
    <p:sldId id="273" r:id="rId35"/>
    <p:sldId id="8393" r:id="rId36"/>
    <p:sldId id="8394" r:id="rId37"/>
    <p:sldId id="8395" r:id="rId38"/>
    <p:sldId id="8396" r:id="rId39"/>
    <p:sldId id="8397" r:id="rId40"/>
    <p:sldId id="283" r:id="rId41"/>
    <p:sldId id="274" r:id="rId42"/>
    <p:sldId id="282" r:id="rId43"/>
    <p:sldId id="8400" r:id="rId44"/>
    <p:sldId id="26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86"/>
            <p14:sldId id="292"/>
            <p14:sldId id="287"/>
            <p14:sldId id="288"/>
            <p14:sldId id="289"/>
            <p14:sldId id="290"/>
            <p14:sldId id="291"/>
            <p14:sldId id="285"/>
            <p14:sldId id="8399"/>
            <p14:sldId id="8398"/>
            <p14:sldId id="260"/>
            <p14:sldId id="268"/>
            <p14:sldId id="275"/>
            <p14:sldId id="266"/>
            <p14:sldId id="267"/>
            <p14:sldId id="516"/>
            <p14:sldId id="8390"/>
            <p14:sldId id="622"/>
            <p14:sldId id="623"/>
            <p14:sldId id="8389"/>
            <p14:sldId id="1795"/>
            <p14:sldId id="264"/>
            <p14:sldId id="1883"/>
            <p14:sldId id="280"/>
            <p14:sldId id="8391"/>
            <p14:sldId id="8392"/>
            <p14:sldId id="271"/>
            <p14:sldId id="281"/>
            <p14:sldId id="273"/>
            <p14:sldId id="8393"/>
            <p14:sldId id="8394"/>
            <p14:sldId id="8395"/>
            <p14:sldId id="8396"/>
            <p14:sldId id="8397"/>
            <p14:sldId id="283"/>
            <p14:sldId id="274"/>
            <p14:sldId id="282"/>
            <p14:sldId id="840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C"/>
    <a:srgbClr val="512BD4"/>
    <a:srgbClr val="5C2D91"/>
    <a:srgbClr val="2C3E50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4" autoAdjust="0"/>
    <p:restoredTop sz="96265" autoAdjust="0"/>
  </p:normalViewPr>
  <p:slideViewPr>
    <p:cSldViewPr snapToGrid="0">
      <p:cViewPr varScale="1">
        <p:scale>
          <a:sx n="128" d="100"/>
          <a:sy n="128" d="100"/>
        </p:scale>
        <p:origin x="1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Ortinau" userId="b5e4c80a-90cf-4955-b38f-12665be84c58" providerId="ADAL" clId="{FF1B940A-BAD2-9B46-AE74-51ADDE44134A}"/>
    <pc:docChg chg="delSld modSection">
      <pc:chgData name="David Ortinau" userId="b5e4c80a-90cf-4955-b38f-12665be84c58" providerId="ADAL" clId="{FF1B940A-BAD2-9B46-AE74-51ADDE44134A}" dt="2019-10-17T14:22:53.970" v="0" actId="2696"/>
      <pc:docMkLst>
        <pc:docMk/>
      </pc:docMkLst>
      <pc:sldChg chg="del">
        <pc:chgData name="David Ortinau" userId="b5e4c80a-90cf-4955-b38f-12665be84c58" providerId="ADAL" clId="{FF1B940A-BAD2-9B46-AE74-51ADDE44134A}" dt="2019-10-17T14:22:53.970" v="0" actId="2696"/>
        <pc:sldMkLst>
          <pc:docMk/>
          <pc:sldMk cId="1507861551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VwwehJC74qBhMhwFWJkwEQ" TargetMode="External"/><Relationship Id="rId7" Type="http://schemas.openxmlformats.org/officeDocument/2006/relationships/hyperlink" Target="https://www.pscp.tv/ionixjunior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c/monkeynights" TargetMode="External"/><Relationship Id="rId5" Type="http://schemas.openxmlformats.org/officeDocument/2006/relationships/hyperlink" Target="https://www.twitch.tv/codingwithluce" TargetMode="External"/><Relationship Id="rId4" Type="http://schemas.openxmlformats.org/officeDocument/2006/relationships/hyperlink" Target="https://www.youtube.com/channel/UCBKLE3rLU0CJebTBJ_N4ajQ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Glenn "Because you don't need any other weather than Redmond" O-really?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66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thank you to contributors. Show growth. Gifts on </a:t>
            </a:r>
            <a:r>
              <a:rPr lang="en-US"/>
              <a:t>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Gallery of all his UI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2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Gallery of all his UI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4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thank you to contributors. Show growth. Gifts on </a:t>
            </a:r>
            <a:r>
              <a:rPr lang="en-US"/>
              <a:t>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33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4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top it all off, Xamarin is on top of all the latest OS updates and additional platforms.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97B6B-FF96-F443-AED4-FFB28983C4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163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there is the growing list of controls that you can use in your app. Each have several properties and events that you can optimize for your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4500" b="1" i="0" u="none" strike="noStrike" kern="0" cap="none" spc="0" normalizeH="0" baseline="0" noProof="0" smtClean="0">
                <a:ln>
                  <a:noFill/>
                </a:ln>
                <a:solidFill>
                  <a:srgbClr val="3B99D4"/>
                </a:solidFill>
                <a:effectLst/>
                <a:uLnTx/>
                <a:uFillTx/>
                <a:latin typeface="Segoe UI"/>
                <a:cs typeface="Segoe UI"/>
                <a:sym typeface="Segoe UI"/>
              </a:rPr>
              <a:pPr marL="0" marR="0" lvl="0" indent="0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4500" b="1" i="0" u="none" strike="noStrike" kern="0" cap="none" spc="0" normalizeH="0" baseline="0" noProof="0">
              <a:ln>
                <a:noFill/>
              </a:ln>
              <a:solidFill>
                <a:srgbClr val="3B99D4"/>
              </a:solidFill>
              <a:effectLst/>
              <a:uLnTx/>
              <a:uFillTx/>
              <a:latin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90684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something not in the box, don’t worry as there is a huge ecosystem around Xamarin and Xamarin.Forms apps.</a:t>
            </a:r>
          </a:p>
        </p:txBody>
      </p:sp>
    </p:spTree>
    <p:extLst>
      <p:ext uri="{BB962C8B-B14F-4D97-AF65-F5344CB8AC3E}">
        <p14:creationId xmlns:p14="http://schemas.microsoft.com/office/powerpoint/2010/main" val="3624168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is libraries, essentially giving you anything that you need.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 fact there are tons of companies that entrust Xamarin and .NET today.</a:t>
            </a:r>
          </a:p>
          <a:p>
            <a:endParaRPr lang="en-US" sz="1200" dirty="0"/>
          </a:p>
          <a:p>
            <a:r>
              <a:rPr lang="en-US" sz="1200" dirty="0"/>
              <a:t>These companies leverage Xamarin and .NET across all verticals and all different types of platforms.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10/17/19 9:22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443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thank you to contributors. Show growth. Gifts on </a:t>
            </a:r>
            <a:r>
              <a:rPr lang="en-US"/>
              <a:t>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39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year. This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72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Blogs and community </a:t>
            </a:r>
            <a:r>
              <a:rPr lang="en-US" dirty="0" err="1"/>
              <a:t>challengs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26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Collage of streamers streaming. Put a list up on aka.ms/</a:t>
            </a:r>
            <a:r>
              <a:rPr lang="en-US" dirty="0" err="1"/>
              <a:t>xamstreamers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Motz</a:t>
            </a:r>
            <a:endParaRPr lang="en-US" dirty="0"/>
          </a:p>
          <a:p>
            <a:r>
              <a:rPr lang="en-US" dirty="0" err="1"/>
              <a:t>Clancey</a:t>
            </a:r>
            <a:endParaRPr lang="en-US" dirty="0"/>
          </a:p>
          <a:p>
            <a:r>
              <a:rPr lang="en-US" dirty="0"/>
              <a:t>Me</a:t>
            </a:r>
          </a:p>
          <a:p>
            <a:r>
              <a:rPr lang="en-US" dirty="0"/>
              <a:t>Kym</a:t>
            </a:r>
          </a:p>
          <a:p>
            <a:r>
              <a:rPr lang="en-US" dirty="0"/>
              <a:t>Glenn</a:t>
            </a:r>
          </a:p>
          <a:p>
            <a:r>
              <a:rPr lang="en-US" dirty="0"/>
              <a:t>Gerald</a:t>
            </a:r>
          </a:p>
          <a:p>
            <a:r>
              <a:rPr lang="en-US" dirty="0"/>
              <a:t>Javier</a:t>
            </a:r>
          </a:p>
          <a:p>
            <a:r>
              <a:rPr lang="en-US" dirty="0"/>
              <a:t>Shane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https://www.youtube.com/channel/UCVwwehJC74qBhMhwFWJkwEQ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https://www.youtube.com/channel/UCBKLE3rLU0CJebTBJ_N4ajQ</a:t>
            </a:r>
            <a:r>
              <a:rPr lang="en-US" dirty="0"/>
              <a:t> Xamarin Guy</a:t>
            </a:r>
          </a:p>
          <a:p>
            <a:r>
              <a:rPr lang="en-US" dirty="0">
                <a:hlinkClick r:id="rId5"/>
              </a:rPr>
              <a:t>https://www.twitch.tv/codingwithluce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https://www.youtube.com/c/monkeynights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https://www.pscp.tv/ionixjunior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96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Blogs and community </a:t>
            </a:r>
            <a:r>
              <a:rPr lang="en-US" dirty="0" err="1"/>
              <a:t>challengs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33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72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9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96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0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– greet people watching from around the globe. How's your weather question. Then jump into demo iterating on the Weather app. </a:t>
            </a:r>
          </a:p>
          <a:p>
            <a:endParaRPr lang="en-US" dirty="0"/>
          </a:p>
          <a:p>
            <a:r>
              <a:rPr lang="en-US" dirty="0"/>
              <a:t>Reminder of what </a:t>
            </a:r>
            <a:r>
              <a:rPr lang="en-US" dirty="0" err="1"/>
              <a:t>Motz</a:t>
            </a:r>
            <a:r>
              <a:rPr lang="en-US" dirty="0"/>
              <a:t> announced.</a:t>
            </a:r>
          </a:p>
          <a:p>
            <a:r>
              <a:rPr lang="en-US" dirty="0"/>
              <a:t>Plug additional 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5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8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6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consistent UI but retaining platform idioms? Material controls for Visual.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57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Animations of a bunch of layouts</a:t>
            </a:r>
          </a:p>
          <a:p>
            <a:endParaRPr lang="en-US" dirty="0"/>
          </a:p>
          <a:p>
            <a:r>
              <a:rPr lang="en-US" dirty="0"/>
              <a:t>Basic list vertical</a:t>
            </a:r>
          </a:p>
          <a:p>
            <a:r>
              <a:rPr lang="en-US" dirty="0"/>
              <a:t>Basic list horizontal</a:t>
            </a:r>
          </a:p>
          <a:p>
            <a:r>
              <a:rPr lang="en-US" dirty="0"/>
              <a:t>Grid 2-3 up</a:t>
            </a:r>
          </a:p>
          <a:p>
            <a:r>
              <a:rPr lang="en-US" dirty="0"/>
              <a:t>Grouped List vertical</a:t>
            </a:r>
          </a:p>
          <a:p>
            <a:r>
              <a:rPr lang="en-US" dirty="0"/>
              <a:t>Grouped list vertical with horizontal </a:t>
            </a:r>
          </a:p>
          <a:p>
            <a:endParaRPr lang="en-US" dirty="0"/>
          </a:p>
          <a:p>
            <a:r>
              <a:rPr lang="en-US" dirty="0"/>
              <a:t>Staggered list – custom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87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Animations of a bunch of layouts</a:t>
            </a:r>
          </a:p>
          <a:p>
            <a:endParaRPr lang="en-US" dirty="0"/>
          </a:p>
          <a:p>
            <a:r>
              <a:rPr lang="en-US" dirty="0"/>
              <a:t>Basic list vertical</a:t>
            </a:r>
          </a:p>
          <a:p>
            <a:r>
              <a:rPr lang="en-US" dirty="0"/>
              <a:t>Basic list horizontal</a:t>
            </a:r>
          </a:p>
          <a:p>
            <a:r>
              <a:rPr lang="en-US" dirty="0"/>
              <a:t>Grid 2-3 up</a:t>
            </a:r>
          </a:p>
          <a:p>
            <a:r>
              <a:rPr lang="en-US" dirty="0"/>
              <a:t>Grouped List vertical</a:t>
            </a:r>
          </a:p>
          <a:p>
            <a:r>
              <a:rPr lang="en-US" dirty="0"/>
              <a:t>Grouped list vertical with horizontal </a:t>
            </a:r>
          </a:p>
          <a:p>
            <a:endParaRPr lang="en-US" dirty="0"/>
          </a:p>
          <a:p>
            <a:r>
              <a:rPr lang="en-US" dirty="0"/>
              <a:t>Staggered list – custom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1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– greet people watching from around the globe. How's your weather question. Then jump into demo iterating on the Weather app. </a:t>
            </a:r>
          </a:p>
          <a:p>
            <a:endParaRPr lang="en-US" dirty="0"/>
          </a:p>
          <a:p>
            <a:r>
              <a:rPr lang="en-US" dirty="0"/>
              <a:t>Reminder of what </a:t>
            </a:r>
            <a:r>
              <a:rPr lang="en-US" dirty="0" err="1"/>
              <a:t>Motz</a:t>
            </a:r>
            <a:r>
              <a:rPr lang="en-US" dirty="0"/>
              <a:t> announced.</a:t>
            </a:r>
          </a:p>
          <a:p>
            <a:r>
              <a:rPr lang="en-US" dirty="0"/>
              <a:t>Plug additional 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6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– greet people watching from around the globe. How's your weather question. Then jump into demo iterating on the Weather app. </a:t>
            </a:r>
          </a:p>
          <a:p>
            <a:endParaRPr lang="en-US" dirty="0"/>
          </a:p>
          <a:p>
            <a:r>
              <a:rPr lang="en-US" dirty="0"/>
              <a:t>Reminder of what </a:t>
            </a:r>
            <a:r>
              <a:rPr lang="en-US" dirty="0" err="1"/>
              <a:t>Motz</a:t>
            </a:r>
            <a:r>
              <a:rPr lang="en-US" dirty="0"/>
              <a:t> announced.</a:t>
            </a:r>
          </a:p>
          <a:p>
            <a:r>
              <a:rPr lang="en-US" dirty="0"/>
              <a:t>Plug additional 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5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– greet people watching from around the globe. How's your weather question. Then jump into demo iterating on the Weather app. </a:t>
            </a:r>
          </a:p>
          <a:p>
            <a:endParaRPr lang="en-US" dirty="0"/>
          </a:p>
          <a:p>
            <a:r>
              <a:rPr lang="en-US" dirty="0"/>
              <a:t>Reminder of what </a:t>
            </a:r>
            <a:r>
              <a:rPr lang="en-US" dirty="0" err="1"/>
              <a:t>Motz</a:t>
            </a:r>
            <a:r>
              <a:rPr lang="en-US" dirty="0"/>
              <a:t> announced.</a:t>
            </a:r>
          </a:p>
          <a:p>
            <a:r>
              <a:rPr lang="en-US" dirty="0"/>
              <a:t>Plug additional 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2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– greet people watching from around the globe. How's your weather question. Then jump into demo iterating on the Weather app. </a:t>
            </a:r>
          </a:p>
          <a:p>
            <a:endParaRPr lang="en-US" dirty="0"/>
          </a:p>
          <a:p>
            <a:r>
              <a:rPr lang="en-US" dirty="0"/>
              <a:t>Reminder of what </a:t>
            </a:r>
            <a:r>
              <a:rPr lang="en-US" dirty="0" err="1"/>
              <a:t>Motz</a:t>
            </a:r>
            <a:r>
              <a:rPr lang="en-US" dirty="0"/>
              <a:t> announced.</a:t>
            </a:r>
          </a:p>
          <a:p>
            <a:r>
              <a:rPr lang="en-US" dirty="0"/>
              <a:t>Plug additional 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70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– greet people watching from around the globe. How's your weather question. Then jump into demo iterating on the Weather app. </a:t>
            </a:r>
          </a:p>
          <a:p>
            <a:endParaRPr lang="en-US" dirty="0"/>
          </a:p>
          <a:p>
            <a:r>
              <a:rPr lang="en-US" dirty="0"/>
              <a:t>Reminder of what </a:t>
            </a:r>
            <a:r>
              <a:rPr lang="en-US" dirty="0" err="1"/>
              <a:t>Motz</a:t>
            </a:r>
            <a:r>
              <a:rPr lang="en-US" dirty="0"/>
              <a:t> announced.</a:t>
            </a:r>
          </a:p>
          <a:p>
            <a:r>
              <a:rPr lang="en-US" dirty="0"/>
              <a:t>Plug additional 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12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– greet people watching from around the globe. How's your weather question. Then jump into demo iterating on the Weather app. </a:t>
            </a:r>
          </a:p>
          <a:p>
            <a:endParaRPr lang="en-US" dirty="0"/>
          </a:p>
          <a:p>
            <a:r>
              <a:rPr lang="en-US" dirty="0"/>
              <a:t>Reminder of what </a:t>
            </a:r>
            <a:r>
              <a:rPr lang="en-US" dirty="0" err="1"/>
              <a:t>Motz</a:t>
            </a:r>
            <a:r>
              <a:rPr lang="en-US" dirty="0"/>
              <a:t> announced.</a:t>
            </a:r>
          </a:p>
          <a:p>
            <a:r>
              <a:rPr lang="en-US" dirty="0"/>
              <a:t>Plug additional sessions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1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386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Background">
    <p:bg>
      <p:bgPr>
        <a:solidFill>
          <a:srgbClr val="6A3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54678" y="400681"/>
            <a:ext cx="10094273" cy="77404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39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Background Subtitle">
    <p:bg>
      <p:bgPr>
        <a:solidFill>
          <a:srgbClr val="6A3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54678" y="1174727"/>
            <a:ext cx="9369016" cy="563458"/>
          </a:xfrm>
          <a:prstGeom prst="rect">
            <a:avLst/>
          </a:prstGeom>
        </p:spPr>
        <p:txBody>
          <a:bodyPr lIns="192024">
            <a:normAutofit/>
          </a:bodyPr>
          <a:lstStyle>
            <a:lvl1pPr marL="0" indent="0">
              <a:buNone/>
              <a:defRPr lang="en-US" sz="2700" kern="1200" smtClean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554678" y="400681"/>
            <a:ext cx="10094273" cy="77404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5234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33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907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xamlhotreload" TargetMode="External"/><Relationship Id="rId2" Type="http://schemas.openxmlformats.org/officeDocument/2006/relationships/hyperlink" Target="https://aka.ms/xamarin-hotrestart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netconf.net/speakers/#matthew-soucoup" TargetMode="External"/><Relationship Id="rId2" Type="http://schemas.openxmlformats.org/officeDocument/2006/relationships/hyperlink" Target="https://www.dotnetconf.net/speakers/#cody-beyer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otnetconf.net/speakers/#sweekriti-satpathy" TargetMode="External"/><Relationship Id="rId5" Type="http://schemas.openxmlformats.org/officeDocument/2006/relationships/hyperlink" Target="https://www.dotnetconf.net/speakers/#maddy-leger" TargetMode="External"/><Relationship Id="rId4" Type="http://schemas.openxmlformats.org/officeDocument/2006/relationships/hyperlink" Target="https://www.dotnetconf.net/speakers/#jon-dougla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image" Target="../media/image38.png"/><Relationship Id="rId3" Type="http://schemas.microsoft.com/office/2007/relationships/media" Target="../media/media2.mp4"/><Relationship Id="rId21" Type="http://schemas.openxmlformats.org/officeDocument/2006/relationships/image" Target="../media/image4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hyperlink" Target="https://www.twitch.tv/kymphillpotts" TargetMode="External"/><Relationship Id="rId2" Type="http://schemas.openxmlformats.org/officeDocument/2006/relationships/video" Target="../media/media1.mp4"/><Relationship Id="rId16" Type="http://schemas.openxmlformats.org/officeDocument/2006/relationships/notesSlide" Target="../notesSlides/notesSlide12.xml"/><Relationship Id="rId20" Type="http://schemas.openxmlformats.org/officeDocument/2006/relationships/image" Target="../media/image4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44.png"/><Relationship Id="rId5" Type="http://schemas.microsoft.com/office/2007/relationships/media" Target="../media/media3.mp4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3.png"/><Relationship Id="rId10" Type="http://schemas.openxmlformats.org/officeDocument/2006/relationships/video" Target="../media/media5.mp4"/><Relationship Id="rId19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image" Target="../media/image38.png"/><Relationship Id="rId3" Type="http://schemas.microsoft.com/office/2007/relationships/media" Target="../media/media2.mp4"/><Relationship Id="rId21" Type="http://schemas.openxmlformats.org/officeDocument/2006/relationships/image" Target="../media/image4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hyperlink" Target="https://www.twitch.tv/kymphillpotts" TargetMode="External"/><Relationship Id="rId2" Type="http://schemas.openxmlformats.org/officeDocument/2006/relationships/video" Target="../media/media1.mp4"/><Relationship Id="rId16" Type="http://schemas.openxmlformats.org/officeDocument/2006/relationships/notesSlide" Target="../notesSlides/notesSlide13.xml"/><Relationship Id="rId20" Type="http://schemas.openxmlformats.org/officeDocument/2006/relationships/image" Target="../media/image4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44.png"/><Relationship Id="rId5" Type="http://schemas.microsoft.com/office/2007/relationships/media" Target="../media/media3.mp4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3.png"/><Relationship Id="rId10" Type="http://schemas.openxmlformats.org/officeDocument/2006/relationships/video" Target="../media/media5.mp4"/><Relationship Id="rId19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9" Type="http://schemas.openxmlformats.org/officeDocument/2006/relationships/image" Target="../media/image104.png"/><Relationship Id="rId21" Type="http://schemas.openxmlformats.org/officeDocument/2006/relationships/image" Target="../media/image86.png"/><Relationship Id="rId34" Type="http://schemas.openxmlformats.org/officeDocument/2006/relationships/image" Target="../media/image99.jpg"/><Relationship Id="rId7" Type="http://schemas.openxmlformats.org/officeDocument/2006/relationships/image" Target="../media/image72.tiff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jpg"/><Relationship Id="rId38" Type="http://schemas.openxmlformats.org/officeDocument/2006/relationships/image" Target="../media/image103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tiff"/><Relationship Id="rId11" Type="http://schemas.openxmlformats.org/officeDocument/2006/relationships/image" Target="../media/image76.tiff"/><Relationship Id="rId24" Type="http://schemas.openxmlformats.org/officeDocument/2006/relationships/image" Target="../media/image89.png"/><Relationship Id="rId32" Type="http://schemas.openxmlformats.org/officeDocument/2006/relationships/image" Target="../media/image97.jpg"/><Relationship Id="rId37" Type="http://schemas.openxmlformats.org/officeDocument/2006/relationships/image" Target="../media/image102.jpg"/><Relationship Id="rId5" Type="http://schemas.openxmlformats.org/officeDocument/2006/relationships/image" Target="../media/image70.png"/><Relationship Id="rId15" Type="http://schemas.openxmlformats.org/officeDocument/2006/relationships/image" Target="../media/image80.tiff"/><Relationship Id="rId23" Type="http://schemas.openxmlformats.org/officeDocument/2006/relationships/image" Target="../media/image88.emf"/><Relationship Id="rId28" Type="http://schemas.openxmlformats.org/officeDocument/2006/relationships/image" Target="../media/image93.tiff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jpg"/><Relationship Id="rId4" Type="http://schemas.openxmlformats.org/officeDocument/2006/relationships/image" Target="../media/image69.png"/><Relationship Id="rId9" Type="http://schemas.openxmlformats.org/officeDocument/2006/relationships/image" Target="../media/image74.tiff"/><Relationship Id="rId14" Type="http://schemas.openxmlformats.org/officeDocument/2006/relationships/image" Target="../media/image79.emf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jpg"/><Relationship Id="rId8" Type="http://schemas.openxmlformats.org/officeDocument/2006/relationships/image" Target="../media/image73.jpeg"/><Relationship Id="rId3" Type="http://schemas.openxmlformats.org/officeDocument/2006/relationships/image" Target="../media/image6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13" Type="http://schemas.openxmlformats.org/officeDocument/2006/relationships/image" Target="../media/image115.jpg"/><Relationship Id="rId3" Type="http://schemas.openxmlformats.org/officeDocument/2006/relationships/image" Target="../media/image105.jpg_large"/><Relationship Id="rId7" Type="http://schemas.openxmlformats.org/officeDocument/2006/relationships/image" Target="../media/image109.jpg"/><Relationship Id="rId12" Type="http://schemas.openxmlformats.org/officeDocument/2006/relationships/image" Target="../media/image1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8.jpg"/><Relationship Id="rId11" Type="http://schemas.openxmlformats.org/officeDocument/2006/relationships/image" Target="../media/image113.jpg"/><Relationship Id="rId5" Type="http://schemas.openxmlformats.org/officeDocument/2006/relationships/image" Target="../media/image107.jpg"/><Relationship Id="rId15" Type="http://schemas.openxmlformats.org/officeDocument/2006/relationships/image" Target="../media/image117.jpg"/><Relationship Id="rId10" Type="http://schemas.openxmlformats.org/officeDocument/2006/relationships/image" Target="../media/image112.png_large"/><Relationship Id="rId4" Type="http://schemas.openxmlformats.org/officeDocument/2006/relationships/image" Target="../media/image106.jpg"/><Relationship Id="rId9" Type="http://schemas.openxmlformats.org/officeDocument/2006/relationships/image" Target="../media/image111.jpg"/><Relationship Id="rId14" Type="http://schemas.openxmlformats.org/officeDocument/2006/relationships/image" Target="../media/image11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gif"/><Relationship Id="rId13" Type="http://schemas.openxmlformats.org/officeDocument/2006/relationships/image" Target="../media/image144.gif"/><Relationship Id="rId18" Type="http://schemas.openxmlformats.org/officeDocument/2006/relationships/image" Target="../media/image149.gif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38.jpe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video" Target="../media/media8.mp4"/><Relationship Id="rId16" Type="http://schemas.openxmlformats.org/officeDocument/2006/relationships/image" Target="../media/image147.gif"/><Relationship Id="rId1" Type="http://schemas.microsoft.com/office/2007/relationships/media" Target="../media/media8.mp4"/><Relationship Id="rId6" Type="http://schemas.openxmlformats.org/officeDocument/2006/relationships/image" Target="../media/image137.gif"/><Relationship Id="rId11" Type="http://schemas.openxmlformats.org/officeDocument/2006/relationships/image" Target="../media/image142.gif"/><Relationship Id="rId5" Type="http://schemas.openxmlformats.org/officeDocument/2006/relationships/image" Target="../media/image136.png"/><Relationship Id="rId15" Type="http://schemas.openxmlformats.org/officeDocument/2006/relationships/image" Target="../media/image146.gif"/><Relationship Id="rId10" Type="http://schemas.openxmlformats.org/officeDocument/2006/relationships/image" Target="../media/image141.gif"/><Relationship Id="rId4" Type="http://schemas.openxmlformats.org/officeDocument/2006/relationships/image" Target="../media/image135.jpe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.jpe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gif"/><Relationship Id="rId3" Type="http://schemas.openxmlformats.org/officeDocument/2006/relationships/image" Target="../media/image178.gif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1.gif"/><Relationship Id="rId5" Type="http://schemas.openxmlformats.org/officeDocument/2006/relationships/image" Target="../media/image180.gif"/><Relationship Id="rId10" Type="http://schemas.openxmlformats.org/officeDocument/2006/relationships/image" Target="../media/image185.png"/><Relationship Id="rId4" Type="http://schemas.openxmlformats.org/officeDocument/2006/relationships/image" Target="../media/image179.gif"/><Relationship Id="rId9" Type="http://schemas.openxmlformats.org/officeDocument/2006/relationships/image" Target="../media/image1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svg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32.svg"/><Relationship Id="rId4" Type="http://schemas.openxmlformats.org/officeDocument/2006/relationships/image" Target="../media/image13.svg"/><Relationship Id="rId9" Type="http://schemas.openxmlformats.org/officeDocument/2006/relationships/image" Target="../media/image31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321E-838F-4637-80F3-1D7AC740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How's the weather?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7F4246-3F3F-4274-AA7E-E1E2269256C6}"/>
              </a:ext>
            </a:extLst>
          </p:cNvPr>
          <p:cNvSpPr txBox="1">
            <a:spLocks/>
          </p:cNvSpPr>
          <p:nvPr/>
        </p:nvSpPr>
        <p:spPr>
          <a:xfrm>
            <a:off x="1285498" y="3776691"/>
            <a:ext cx="10010687" cy="6278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>
                <a:latin typeface="+mn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5792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67D9DC-BC48-43BC-A825-FDC55AD1E67D}"/>
              </a:ext>
            </a:extLst>
          </p:cNvPr>
          <p:cNvSpPr/>
          <p:nvPr/>
        </p:nvSpPr>
        <p:spPr>
          <a:xfrm>
            <a:off x="1954998" y="2996560"/>
            <a:ext cx="3617144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https://aka.ms/xamarin-hotrestart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E475B-9AFA-4283-888F-0373DE8F9DEC}"/>
              </a:ext>
            </a:extLst>
          </p:cNvPr>
          <p:cNvSpPr txBox="1"/>
          <p:nvPr/>
        </p:nvSpPr>
        <p:spPr>
          <a:xfrm>
            <a:off x="1825634" y="2450992"/>
            <a:ext cx="506395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Hot Restart – Private Preview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40E0BC-CEEC-439A-852D-85DEF4087DBA}"/>
              </a:ext>
            </a:extLst>
          </p:cNvPr>
          <p:cNvSpPr/>
          <p:nvPr/>
        </p:nvSpPr>
        <p:spPr>
          <a:xfrm>
            <a:off x="1954998" y="1952071"/>
            <a:ext cx="3081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http://aka.ms/xamlhotreload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14F70-BF95-4278-A0E4-E274B6AD3102}"/>
              </a:ext>
            </a:extLst>
          </p:cNvPr>
          <p:cNvSpPr txBox="1"/>
          <p:nvPr/>
        </p:nvSpPr>
        <p:spPr>
          <a:xfrm>
            <a:off x="1825634" y="1406503"/>
            <a:ext cx="26648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XAML Hot Reload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B9D8-9FD4-4792-94D1-E49825B574F9}"/>
              </a:ext>
            </a:extLst>
          </p:cNvPr>
          <p:cNvSpPr txBox="1"/>
          <p:nvPr/>
        </p:nvSpPr>
        <p:spPr>
          <a:xfrm>
            <a:off x="1666610" y="451059"/>
            <a:ext cx="3169778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Announcements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4A20-DFF9-495D-A005-7354F0B102DF}"/>
              </a:ext>
            </a:extLst>
          </p:cNvPr>
          <p:cNvSpPr txBox="1"/>
          <p:nvPr/>
        </p:nvSpPr>
        <p:spPr>
          <a:xfrm>
            <a:off x="1825634" y="3659877"/>
            <a:ext cx="5063950" cy="170269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Latest SDKS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Xamarin.Forms</a:t>
            </a:r>
            <a:r>
              <a:rPr lang="en-US" dirty="0">
                <a:solidFill>
                  <a:schemeClr val="bg1"/>
                </a:solidFill>
              </a:rPr>
              <a:t> 4.3.0-pre2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Xamarin.iOS</a:t>
            </a:r>
            <a:r>
              <a:rPr lang="en-US" dirty="0">
                <a:solidFill>
                  <a:schemeClr val="bg1"/>
                </a:solidFill>
              </a:rPr>
              <a:t> 13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Xamarin.Android</a:t>
            </a:r>
            <a:r>
              <a:rPr lang="en-US" dirty="0">
                <a:solidFill>
                  <a:schemeClr val="bg1"/>
                </a:solidFill>
              </a:rPr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16267966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958E1-82C6-47A4-9AC8-8A8636F1B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604950"/>
          </a:xfrm>
        </p:spPr>
        <p:txBody>
          <a:bodyPr/>
          <a:lstStyle/>
          <a:p>
            <a:r>
              <a:rPr lang="en-US" dirty="0"/>
              <a:t>Day 2</a:t>
            </a:r>
          </a:p>
          <a:p>
            <a:pPr lvl="1"/>
            <a:r>
              <a:rPr lang="en-US" b="1" dirty="0"/>
              <a:t>Visual Studio for Mac Reborn: New Editors and New Experiences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>
                <a:hlinkClick r:id="rId2"/>
              </a:rPr>
              <a:t>Cody Beyer</a:t>
            </a:r>
            <a:r>
              <a:rPr lang="en-US" dirty="0"/>
              <a:t>  09:00 (PDT) | 16:00 (UTC)</a:t>
            </a:r>
          </a:p>
          <a:p>
            <a:pPr lvl="1"/>
            <a:r>
              <a:rPr lang="en-US" b="1" dirty="0"/>
              <a:t>Build Amazing Cloud Connected Apps With Xamarin, Azure, and App Center</a:t>
            </a:r>
            <a:br>
              <a:rPr lang="en-US" dirty="0"/>
            </a:br>
            <a:r>
              <a:rPr lang="en-US" dirty="0">
                <a:hlinkClick r:id="rId3"/>
              </a:rPr>
              <a:t>Matthew </a:t>
            </a:r>
            <a:r>
              <a:rPr lang="en-US" dirty="0" err="1">
                <a:hlinkClick r:id="rId3"/>
              </a:rPr>
              <a:t>Soucoup</a:t>
            </a:r>
            <a:r>
              <a:rPr lang="en-US" dirty="0"/>
              <a:t>  15:30 (PDT) | 22:30 (UTC)</a:t>
            </a:r>
          </a:p>
          <a:p>
            <a:pPr lvl="1"/>
            <a:r>
              <a:rPr lang="en-US" b="1" dirty="0"/>
              <a:t>Building Modern Android Applications with Xamarin</a:t>
            </a:r>
            <a:br>
              <a:rPr lang="en-US" dirty="0"/>
            </a:br>
            <a:r>
              <a:rPr lang="en-US" dirty="0">
                <a:hlinkClick r:id="rId4"/>
              </a:rPr>
              <a:t>Jon Douglas</a:t>
            </a:r>
            <a:r>
              <a:rPr lang="en-US" dirty="0"/>
              <a:t>  18:00 (PDT) | 01:00 (UTC)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b="1" dirty="0"/>
              <a:t>Boosting your Xamarin Development Productivity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>
                <a:hlinkClick r:id="rId5"/>
              </a:rPr>
              <a:t>Maddy Leger</a:t>
            </a:r>
            <a:r>
              <a:rPr lang="en-US" dirty="0"/>
              <a:t>  11:00 (PDT) | 18:00 (UTC)</a:t>
            </a:r>
          </a:p>
          <a:p>
            <a:pPr lvl="1"/>
            <a:r>
              <a:rPr lang="en-US" b="1" dirty="0"/>
              <a:t>Mixed Reality with Xamarin and Azure Spatial Anchors</a:t>
            </a:r>
            <a:br>
              <a:rPr lang="en-US" dirty="0"/>
            </a:br>
            <a:r>
              <a:rPr lang="en-US" dirty="0" err="1">
                <a:hlinkClick r:id="rId6"/>
              </a:rPr>
              <a:t>Sweekriti</a:t>
            </a:r>
            <a:r>
              <a:rPr lang="en-US" dirty="0">
                <a:hlinkClick r:id="rId6"/>
              </a:rPr>
              <a:t> Satpathy</a:t>
            </a:r>
            <a:r>
              <a:rPr lang="en-US" dirty="0"/>
              <a:t>  16:00 (PDT) | 23:00 (UTC)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16C19A-B860-4D2E-B586-B811622D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Xamarin</a:t>
            </a:r>
          </a:p>
        </p:txBody>
      </p:sp>
    </p:spTree>
    <p:extLst>
      <p:ext uri="{BB962C8B-B14F-4D97-AF65-F5344CB8AC3E}">
        <p14:creationId xmlns:p14="http://schemas.microsoft.com/office/powerpoint/2010/main" val="40170808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Beautiful UI Found Here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7658" y="5457824"/>
            <a:ext cx="10515600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Kym Phillpotts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337A-8CBA-B24F-97A2-9449B9DBB33D}"/>
              </a:ext>
            </a:extLst>
          </p:cNvPr>
          <p:cNvSpPr txBox="1">
            <a:spLocks/>
          </p:cNvSpPr>
          <p:nvPr/>
        </p:nvSpPr>
        <p:spPr>
          <a:xfrm>
            <a:off x="557658" y="6175600"/>
            <a:ext cx="6994979" cy="337457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https://www.twitch.tv/kymphillpotts</a:t>
            </a:r>
            <a:endParaRPr lang="en-US" sz="1800" dirty="0">
              <a:solidFill>
                <a:schemeClr val="accent6"/>
              </a:solidFill>
            </a:endParaRPr>
          </a:p>
        </p:txBody>
      </p:sp>
      <p:pic>
        <p:nvPicPr>
          <p:cNvPr id="12" name="KymBookSwap">
            <a:hlinkClick r:id="" action="ppaction://media"/>
            <a:extLst>
              <a:ext uri="{FF2B5EF4-FFF2-40B4-BE49-F238E27FC236}">
                <a16:creationId xmlns:a16="http://schemas.microsoft.com/office/drawing/2014/main" id="{82982E75-A209-4EE1-B370-BFC1D54A17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472689" y="594125"/>
            <a:ext cx="2570531" cy="4594455"/>
          </a:xfrm>
          <a:prstGeom prst="rect">
            <a:avLst/>
          </a:prstGeom>
        </p:spPr>
      </p:pic>
      <p:pic>
        <p:nvPicPr>
          <p:cNvPr id="13" name="KymDarkLight">
            <a:hlinkClick r:id="" action="ppaction://media"/>
            <a:extLst>
              <a:ext uri="{FF2B5EF4-FFF2-40B4-BE49-F238E27FC236}">
                <a16:creationId xmlns:a16="http://schemas.microsoft.com/office/drawing/2014/main" id="{96B130F5-F861-4C57-8D18-50A1DA44B1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151082" y="591913"/>
            <a:ext cx="1552380" cy="2774656"/>
          </a:xfrm>
          <a:prstGeom prst="rect">
            <a:avLst/>
          </a:prstGeom>
        </p:spPr>
      </p:pic>
      <p:pic>
        <p:nvPicPr>
          <p:cNvPr id="15" name="KymMarvel">
            <a:hlinkClick r:id="" action="ppaction://media"/>
            <a:extLst>
              <a:ext uri="{FF2B5EF4-FFF2-40B4-BE49-F238E27FC236}">
                <a16:creationId xmlns:a16="http://schemas.microsoft.com/office/drawing/2014/main" id="{F0C9E886-6895-48F9-B29B-0A8605E91F8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51082" y="3617445"/>
            <a:ext cx="1552380" cy="2774656"/>
          </a:xfrm>
          <a:prstGeom prst="rect">
            <a:avLst/>
          </a:prstGeom>
        </p:spPr>
      </p:pic>
      <p:pic>
        <p:nvPicPr>
          <p:cNvPr id="16" name="KymMountains">
            <a:hlinkClick r:id="" action="ppaction://media"/>
            <a:extLst>
              <a:ext uri="{FF2B5EF4-FFF2-40B4-BE49-F238E27FC236}">
                <a16:creationId xmlns:a16="http://schemas.microsoft.com/office/drawing/2014/main" id="{4A876F43-A009-4115-98E6-A9C8B917F8D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312155" y="3617445"/>
            <a:ext cx="1552380" cy="2774656"/>
          </a:xfrm>
          <a:prstGeom prst="rect">
            <a:avLst/>
          </a:prstGeom>
        </p:spPr>
      </p:pic>
      <p:pic>
        <p:nvPicPr>
          <p:cNvPr id="17" name="KymStarryNight">
            <a:hlinkClick r:id="" action="ppaction://media"/>
            <a:extLst>
              <a:ext uri="{FF2B5EF4-FFF2-40B4-BE49-F238E27FC236}">
                <a16:creationId xmlns:a16="http://schemas.microsoft.com/office/drawing/2014/main" id="{8F9B0EA9-4AAA-447F-9A71-8955E9A60D0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312155" y="591913"/>
            <a:ext cx="1552380" cy="2774656"/>
          </a:xfrm>
          <a:prstGeom prst="rect">
            <a:avLst/>
          </a:prstGeom>
        </p:spPr>
      </p:pic>
      <p:pic>
        <p:nvPicPr>
          <p:cNvPr id="18" name="KymUnzone">
            <a:hlinkClick r:id="" action="ppaction://media"/>
            <a:extLst>
              <a:ext uri="{FF2B5EF4-FFF2-40B4-BE49-F238E27FC236}">
                <a16:creationId xmlns:a16="http://schemas.microsoft.com/office/drawing/2014/main" id="{9AA22095-C1B5-4EA6-90F3-39EA4C99F9AF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42512" y="591913"/>
            <a:ext cx="2570530" cy="4594453"/>
          </a:xfrm>
          <a:prstGeom prst="rect">
            <a:avLst/>
          </a:prstGeom>
        </p:spPr>
      </p:pic>
      <p:pic>
        <p:nvPicPr>
          <p:cNvPr id="21" name="RPReplay_Final1569080574">
            <a:hlinkClick r:id="" action="ppaction://media"/>
            <a:extLst>
              <a:ext uri="{FF2B5EF4-FFF2-40B4-BE49-F238E27FC236}">
                <a16:creationId xmlns:a16="http://schemas.microsoft.com/office/drawing/2014/main" id="{9974B915-DF5F-47AD-80A0-C7F1E62980C4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006947" y="591913"/>
            <a:ext cx="1542541" cy="33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86612"/>
      </p:ext>
    </p:extLst>
  </p:cSld>
  <p:clrMapOvr>
    <a:masterClrMapping/>
  </p:clrMapOvr>
  <p:transition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7658" y="5457824"/>
            <a:ext cx="10515600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Kym Phillpotts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337A-8CBA-B24F-97A2-9449B9DBB33D}"/>
              </a:ext>
            </a:extLst>
          </p:cNvPr>
          <p:cNvSpPr txBox="1">
            <a:spLocks/>
          </p:cNvSpPr>
          <p:nvPr/>
        </p:nvSpPr>
        <p:spPr>
          <a:xfrm>
            <a:off x="557658" y="6175600"/>
            <a:ext cx="6994979" cy="337457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6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https://www.twitch.tv/kymphillpotts</a:t>
            </a:r>
            <a:endParaRPr lang="en-US" sz="1800" dirty="0">
              <a:solidFill>
                <a:schemeClr val="accent6"/>
              </a:solidFill>
            </a:endParaRPr>
          </a:p>
        </p:txBody>
      </p:sp>
      <p:pic>
        <p:nvPicPr>
          <p:cNvPr id="12" name="KymBookSwap">
            <a:hlinkClick r:id="" action="ppaction://media"/>
            <a:extLst>
              <a:ext uri="{FF2B5EF4-FFF2-40B4-BE49-F238E27FC236}">
                <a16:creationId xmlns:a16="http://schemas.microsoft.com/office/drawing/2014/main" id="{82982E75-A209-4EE1-B370-BFC1D54A17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472689" y="594125"/>
            <a:ext cx="2570531" cy="4594455"/>
          </a:xfrm>
          <a:prstGeom prst="rect">
            <a:avLst/>
          </a:prstGeom>
        </p:spPr>
      </p:pic>
      <p:pic>
        <p:nvPicPr>
          <p:cNvPr id="13" name="KymDarkLight">
            <a:hlinkClick r:id="" action="ppaction://media"/>
            <a:extLst>
              <a:ext uri="{FF2B5EF4-FFF2-40B4-BE49-F238E27FC236}">
                <a16:creationId xmlns:a16="http://schemas.microsoft.com/office/drawing/2014/main" id="{96B130F5-F861-4C57-8D18-50A1DA44B1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151082" y="591913"/>
            <a:ext cx="1552380" cy="2774656"/>
          </a:xfrm>
          <a:prstGeom prst="rect">
            <a:avLst/>
          </a:prstGeom>
        </p:spPr>
      </p:pic>
      <p:pic>
        <p:nvPicPr>
          <p:cNvPr id="15" name="KymMarvel">
            <a:hlinkClick r:id="" action="ppaction://media"/>
            <a:extLst>
              <a:ext uri="{FF2B5EF4-FFF2-40B4-BE49-F238E27FC236}">
                <a16:creationId xmlns:a16="http://schemas.microsoft.com/office/drawing/2014/main" id="{F0C9E886-6895-48F9-B29B-0A8605E91F8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51082" y="3617445"/>
            <a:ext cx="1552380" cy="2774656"/>
          </a:xfrm>
          <a:prstGeom prst="rect">
            <a:avLst/>
          </a:prstGeom>
        </p:spPr>
      </p:pic>
      <p:pic>
        <p:nvPicPr>
          <p:cNvPr id="16" name="KymMountains">
            <a:hlinkClick r:id="" action="ppaction://media"/>
            <a:extLst>
              <a:ext uri="{FF2B5EF4-FFF2-40B4-BE49-F238E27FC236}">
                <a16:creationId xmlns:a16="http://schemas.microsoft.com/office/drawing/2014/main" id="{4A876F43-A009-4115-98E6-A9C8B917F8D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312155" y="3617445"/>
            <a:ext cx="1552380" cy="2774656"/>
          </a:xfrm>
          <a:prstGeom prst="rect">
            <a:avLst/>
          </a:prstGeom>
        </p:spPr>
      </p:pic>
      <p:pic>
        <p:nvPicPr>
          <p:cNvPr id="17" name="KymStarryNight">
            <a:hlinkClick r:id="" action="ppaction://media"/>
            <a:extLst>
              <a:ext uri="{FF2B5EF4-FFF2-40B4-BE49-F238E27FC236}">
                <a16:creationId xmlns:a16="http://schemas.microsoft.com/office/drawing/2014/main" id="{8F9B0EA9-4AAA-447F-9A71-8955E9A60D0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312155" y="591913"/>
            <a:ext cx="1552380" cy="2774656"/>
          </a:xfrm>
          <a:prstGeom prst="rect">
            <a:avLst/>
          </a:prstGeom>
        </p:spPr>
      </p:pic>
      <p:pic>
        <p:nvPicPr>
          <p:cNvPr id="18" name="KymUnzone">
            <a:hlinkClick r:id="" action="ppaction://media"/>
            <a:extLst>
              <a:ext uri="{FF2B5EF4-FFF2-40B4-BE49-F238E27FC236}">
                <a16:creationId xmlns:a16="http://schemas.microsoft.com/office/drawing/2014/main" id="{9AA22095-C1B5-4EA6-90F3-39EA4C99F9AF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42512" y="591913"/>
            <a:ext cx="2570530" cy="4594453"/>
          </a:xfrm>
          <a:prstGeom prst="rect">
            <a:avLst/>
          </a:prstGeom>
        </p:spPr>
      </p:pic>
      <p:pic>
        <p:nvPicPr>
          <p:cNvPr id="21" name="RPReplay_Final1569080574">
            <a:hlinkClick r:id="" action="ppaction://media"/>
            <a:extLst>
              <a:ext uri="{FF2B5EF4-FFF2-40B4-BE49-F238E27FC236}">
                <a16:creationId xmlns:a16="http://schemas.microsoft.com/office/drawing/2014/main" id="{9974B915-DF5F-47AD-80A0-C7F1E62980C4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006947" y="591913"/>
            <a:ext cx="1542541" cy="33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6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51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87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7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How Xamarin Delivers the Awesome</a:t>
            </a:r>
          </a:p>
        </p:txBody>
      </p:sp>
    </p:spTree>
    <p:extLst>
      <p:ext uri="{BB962C8B-B14F-4D97-AF65-F5344CB8AC3E}">
        <p14:creationId xmlns:p14="http://schemas.microsoft.com/office/powerpoint/2010/main" val="9821890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E9D6144-1021-6F40-9393-8E0A3E78C7C8}"/>
              </a:ext>
            </a:extLst>
          </p:cNvPr>
          <p:cNvGrpSpPr/>
          <p:nvPr/>
        </p:nvGrpSpPr>
        <p:grpSpPr>
          <a:xfrm>
            <a:off x="6198956" y="1898162"/>
            <a:ext cx="5317744" cy="3061676"/>
            <a:chOff x="5766743" y="1783392"/>
            <a:chExt cx="5317744" cy="30616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3880087-96CD-1946-9693-EF0F29A2867A}"/>
                </a:ext>
              </a:extLst>
            </p:cNvPr>
            <p:cNvGrpSpPr/>
            <p:nvPr/>
          </p:nvGrpSpPr>
          <p:grpSpPr>
            <a:xfrm>
              <a:off x="8137828" y="1790655"/>
              <a:ext cx="592649" cy="592649"/>
              <a:chOff x="11434337" y="2930084"/>
              <a:chExt cx="1574643" cy="1574643"/>
            </a:xfrm>
            <a:solidFill>
              <a:srgbClr val="77D065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7C614F2-8E2A-3B46-B56A-F08C3FEFDE16}"/>
                  </a:ext>
                </a:extLst>
              </p:cNvPr>
              <p:cNvSpPr/>
              <p:nvPr/>
            </p:nvSpPr>
            <p:spPr bwMode="auto">
              <a:xfrm>
                <a:off x="11434337" y="2930084"/>
                <a:ext cx="1574643" cy="1574643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CCC4B0-425C-1941-A62C-88DA216BE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84585" y="3297434"/>
                <a:ext cx="674145" cy="810875"/>
              </a:xfrm>
              <a:prstGeom prst="rect">
                <a:avLst/>
              </a:prstGeom>
              <a:grpFill/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050348-42B7-2C46-86A7-24098D73CA83}"/>
                </a:ext>
              </a:extLst>
            </p:cNvPr>
            <p:cNvGrpSpPr/>
            <p:nvPr/>
          </p:nvGrpSpPr>
          <p:grpSpPr>
            <a:xfrm>
              <a:off x="6352606" y="1783392"/>
              <a:ext cx="592649" cy="592649"/>
              <a:chOff x="3567813" y="1467990"/>
              <a:chExt cx="787322" cy="78732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4D3D4D-841D-DF40-8552-473470F8407B}"/>
                  </a:ext>
                </a:extLst>
              </p:cNvPr>
              <p:cNvSpPr/>
              <p:nvPr/>
            </p:nvSpPr>
            <p:spPr bwMode="auto">
              <a:xfrm>
                <a:off x="3567813" y="1467990"/>
                <a:ext cx="787322" cy="787322"/>
              </a:xfrm>
              <a:prstGeom prst="ellipse">
                <a:avLst/>
              </a:prstGeom>
              <a:solidFill>
                <a:srgbClr val="B455B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endParaRPr>
              </a:p>
            </p:txBody>
          </p:sp>
          <p:pic>
            <p:nvPicPr>
              <p:cNvPr id="10" name="Picture 2" descr="http://www.freeiconspng.com/uploads/ios-7-logo-png-14.png">
                <a:extLst>
                  <a:ext uri="{FF2B5EF4-FFF2-40B4-BE49-F238E27FC236}">
                    <a16:creationId xmlns:a16="http://schemas.microsoft.com/office/drawing/2014/main" id="{F334BDB6-E274-8745-A9BA-81CECFFC50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4639" y="1707628"/>
                <a:ext cx="498220" cy="313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D855E9-B2F4-F844-8239-DE8B05F95A05}"/>
                </a:ext>
              </a:extLst>
            </p:cNvPr>
            <p:cNvGrpSpPr/>
            <p:nvPr/>
          </p:nvGrpSpPr>
          <p:grpSpPr>
            <a:xfrm>
              <a:off x="5767293" y="2518023"/>
              <a:ext cx="5317194" cy="2327045"/>
              <a:chOff x="171852" y="2455691"/>
              <a:chExt cx="6413019" cy="254485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C8FD9D-11DB-BF44-BEA3-213F2CC60EAF}"/>
                  </a:ext>
                </a:extLst>
              </p:cNvPr>
              <p:cNvSpPr/>
              <p:nvPr/>
            </p:nvSpPr>
            <p:spPr bwMode="auto">
              <a:xfrm>
                <a:off x="174731" y="3433403"/>
                <a:ext cx="6410140" cy="1567140"/>
              </a:xfrm>
              <a:prstGeom prst="rect">
                <a:avLst/>
              </a:prstGeom>
              <a:solidFill>
                <a:srgbClr val="3498D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498DB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  <a:sym typeface="Segoe UI"/>
                  </a:rPr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9EA1DA-4537-2A4B-ABCD-4A3F939A63A0}"/>
                  </a:ext>
                </a:extLst>
              </p:cNvPr>
              <p:cNvSpPr/>
              <p:nvPr/>
            </p:nvSpPr>
            <p:spPr bwMode="auto">
              <a:xfrm>
                <a:off x="4464337" y="2455691"/>
                <a:ext cx="2117654" cy="304704"/>
              </a:xfrm>
              <a:prstGeom prst="rect">
                <a:avLst/>
              </a:prstGeom>
              <a:solidFill>
                <a:srgbClr val="512BD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  <a:sym typeface="Segoe UI"/>
                  </a:rPr>
                  <a:t> 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58ED3-4887-EA41-B209-4F33CC9F6142}"/>
                  </a:ext>
                </a:extLst>
              </p:cNvPr>
              <p:cNvSpPr/>
              <p:nvPr/>
            </p:nvSpPr>
            <p:spPr bwMode="auto">
              <a:xfrm>
                <a:off x="2330229" y="2455691"/>
                <a:ext cx="2108631" cy="304704"/>
              </a:xfrm>
              <a:prstGeom prst="rect">
                <a:avLst/>
              </a:prstGeom>
              <a:solidFill>
                <a:srgbClr val="77D06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  <a:sym typeface="Segoe UI"/>
                  </a:rPr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38AF4DA-AD46-D244-86DD-7C982F1CB69A}"/>
                  </a:ext>
                </a:extLst>
              </p:cNvPr>
              <p:cNvSpPr/>
              <p:nvPr/>
            </p:nvSpPr>
            <p:spPr bwMode="auto">
              <a:xfrm>
                <a:off x="171852" y="2455691"/>
                <a:ext cx="2126672" cy="304704"/>
              </a:xfrm>
              <a:prstGeom prst="rect">
                <a:avLst/>
              </a:prstGeom>
              <a:solidFill>
                <a:srgbClr val="B455B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  <a:sym typeface="Segoe UI"/>
                  </a:rPr>
                  <a:t>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A33C7E-0168-054A-9D24-410C6FEF4A24}"/>
                  </a:ext>
                </a:extLst>
              </p:cNvPr>
              <p:cNvSpPr txBox="1"/>
              <p:nvPr/>
            </p:nvSpPr>
            <p:spPr>
              <a:xfrm>
                <a:off x="190970" y="3712596"/>
                <a:ext cx="6390359" cy="989936"/>
              </a:xfrm>
              <a:prstGeom prst="rect">
                <a:avLst/>
              </a:prstGeom>
              <a:noFill/>
            </p:spPr>
            <p:txBody>
              <a:bodyPr wrap="square" lIns="179286" tIns="143428" rIns="179286" bIns="143428" rtlCol="0" anchor="ctr">
                <a:spAutoFit/>
              </a:bodyPr>
              <a:lstStyle/>
              <a:p>
                <a:pPr marL="0" marR="0" lvl="0" indent="0" algn="ctr" defTabSz="9141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  <a:sym typeface="Segoe UI"/>
                  </a:rPr>
                  <a:t>Shared logic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32CA01-4E64-714E-880F-5D21379E3987}"/>
                </a:ext>
              </a:extLst>
            </p:cNvPr>
            <p:cNvSpPr/>
            <p:nvPr/>
          </p:nvSpPr>
          <p:spPr bwMode="auto">
            <a:xfrm>
              <a:off x="5766743" y="2837868"/>
              <a:ext cx="5314806" cy="55442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3" tIns="89643" rIns="33620" bIns="33620" rtlCol="0" anchor="b" anchorCtr="0"/>
            <a:lstStyle/>
            <a:p>
              <a:pPr marL="0" marR="0" lvl="0" indent="0" algn="ctr" defTabSz="9140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1" i="0" u="none" strike="noStrike" kern="0" cap="none" spc="0" normalizeH="0" baseline="0" noProof="0" dirty="0">
                  <a:ln>
                    <a:noFill/>
                  </a:ln>
                  <a:solidFill>
                    <a:srgbClr val="004880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86012D-B6E2-8044-ACFA-0245D8606195}"/>
                </a:ext>
              </a:extLst>
            </p:cNvPr>
            <p:cNvSpPr txBox="1"/>
            <p:nvPr/>
          </p:nvSpPr>
          <p:spPr>
            <a:xfrm>
              <a:off x="5766743" y="2813799"/>
              <a:ext cx="5314806" cy="597434"/>
            </a:xfrm>
            <a:prstGeom prst="rect">
              <a:avLst/>
            </a:prstGeom>
            <a:noFill/>
          </p:spPr>
          <p:txBody>
            <a:bodyPr wrap="square" lIns="179286" tIns="143428" rIns="179286" bIns="143428" rtlCol="0">
              <a:spAutoFit/>
            </a:bodyPr>
            <a:lstStyle/>
            <a:p>
              <a:pPr marL="0" marR="0" lvl="0" indent="0" algn="ctr" defTabSz="9141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Segoe UI"/>
                </a:rPr>
                <a:t>Shared Native UI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30D89F-A2ED-B049-AACB-E3232326E430}"/>
                </a:ext>
              </a:extLst>
            </p:cNvPr>
            <p:cNvSpPr txBox="1"/>
            <p:nvPr/>
          </p:nvSpPr>
          <p:spPr>
            <a:xfrm>
              <a:off x="9923050" y="1790655"/>
              <a:ext cx="592649" cy="590306"/>
            </a:xfrm>
            <a:prstGeom prst="rect">
              <a:avLst/>
            </a:prstGeom>
            <a:solidFill>
              <a:srgbClr val="512BD4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FB0CA6-FD04-5C4F-8B26-64D271323243}"/>
              </a:ext>
            </a:extLst>
          </p:cNvPr>
          <p:cNvSpPr txBox="1"/>
          <p:nvPr/>
        </p:nvSpPr>
        <p:spPr>
          <a:xfrm>
            <a:off x="582726" y="2279455"/>
            <a:ext cx="4381841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100% Platforms APIs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100% Native Experience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90%+ Shared Code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All with .NET</a:t>
            </a:r>
          </a:p>
        </p:txBody>
      </p:sp>
    </p:spTree>
    <p:extLst>
      <p:ext uri="{BB962C8B-B14F-4D97-AF65-F5344CB8AC3E}">
        <p14:creationId xmlns:p14="http://schemas.microsoft.com/office/powerpoint/2010/main" val="39629890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92000" cy="1563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3BB7A8"/>
                </a:solidFill>
              </a:rPr>
              <a:t>✓ </a:t>
            </a:r>
            <a:r>
              <a:rPr lang="en-US">
                <a:solidFill>
                  <a:srgbClr val="512BD4"/>
                </a:solidFill>
              </a:rPr>
              <a:t>Always up-to-date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17306" y="1954444"/>
            <a:ext cx="4151405" cy="3143976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Segoe UI" charset="0"/>
                <a:ea typeface="Segoe UI" charset="0"/>
                <a:cs typeface="Segoe UI" charset="0"/>
              </a:rPr>
              <a:t>Same-day support: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6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7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8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9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10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11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12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13</a:t>
            </a:r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6887498" y="1954444"/>
            <a:ext cx="4950619" cy="3448050"/>
          </a:xfrm>
          <a:prstGeom prst="rect">
            <a:avLst/>
          </a:prstGeom>
        </p:spPr>
        <p:txBody>
          <a:bodyPr vert="horz" lIns="45720" tIns="22860" rIns="45720" bIns="2286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Support for: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iOS Extensions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Apple Watch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Apple TV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Android Wear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Amazon Fire TV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803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of Tweet announcing Seeing AI 3.1 availability for iOS 13.">
            <a:extLst>
              <a:ext uri="{FF2B5EF4-FFF2-40B4-BE49-F238E27FC236}">
                <a16:creationId xmlns:a16="http://schemas.microsoft.com/office/drawing/2014/main" id="{7359E2B2-5D51-4765-B59D-4B6607B43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683" y="1444451"/>
            <a:ext cx="5690634" cy="3969098"/>
          </a:xfrm>
          <a:prstGeom prst="rect">
            <a:avLst/>
          </a:prstGeom>
          <a:effectLst>
            <a:outerShdw blurRad="101600" dist="177800" dir="2700000" algn="tl" rotWithShape="0">
              <a:prstClr val="black">
                <a:alpha val="1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0168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Xamarin.Forms</a:t>
            </a:r>
            <a:br>
              <a:rPr lang="en-US" dirty="0"/>
            </a:br>
            <a:r>
              <a:rPr lang="en-US" dirty="0"/>
              <a:t>More Productive &amp; Beautiful Than Ever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David Ortinau</a:t>
            </a:r>
          </a:p>
          <a:p>
            <a:r>
              <a:rPr lang="en-US" dirty="0"/>
              <a:t>Principal Program Manager, Mobile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90225" y="1195258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ActivityIndicator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74809" y="1195258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BoxView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59393" y="1195258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43977" y="1195258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DatePicker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628560" y="1195258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90225" y="2122635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774809" y="2122635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59393" y="2122635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Label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343977" y="2122635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ListView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628560" y="2122635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Map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0225" y="3050014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OpenGLView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74809" y="3050014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59393" y="3050014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ProgressBar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43977" y="3050014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SearchBar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628560" y="3050014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90225" y="3977390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774809" y="3977390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TableView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59393" y="3977390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TimePicker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343977" y="3985037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WebView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628560" y="3985037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EntryCell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90225" y="4904770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ImageCell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774809" y="4904770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SwitchCell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059393" y="4904770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TextCell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343977" y="4904770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ViewCell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1597" y="286381"/>
            <a:ext cx="11860404" cy="927940"/>
          </a:xfrm>
        </p:spPr>
        <p:txBody>
          <a:bodyPr/>
          <a:lstStyle/>
          <a:p>
            <a:r>
              <a:rPr lang="en-US" dirty="0"/>
              <a:t>Mature (and growing!) Control Toolkit</a:t>
            </a:r>
          </a:p>
        </p:txBody>
      </p:sp>
      <p:sp>
        <p:nvSpPr>
          <p:cNvPr id="34" name="Rounded Rectangle 32">
            <a:extLst>
              <a:ext uri="{FF2B5EF4-FFF2-40B4-BE49-F238E27FC236}">
                <a16:creationId xmlns:a16="http://schemas.microsoft.com/office/drawing/2014/main" id="{DA07583C-490D-427B-8A20-5FB6B896343C}"/>
              </a:ext>
            </a:extLst>
          </p:cNvPr>
          <p:cNvSpPr/>
          <p:nvPr/>
        </p:nvSpPr>
        <p:spPr>
          <a:xfrm>
            <a:off x="9628560" y="4887459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ImageButton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FD34B55F-536A-4227-B0D4-DB65A198178A}"/>
              </a:ext>
            </a:extLst>
          </p:cNvPr>
          <p:cNvSpPr/>
          <p:nvPr/>
        </p:nvSpPr>
        <p:spPr>
          <a:xfrm>
            <a:off x="490225" y="5756966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CarouselView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D7273DAF-E8F0-4806-9D71-CBE87F55834D}"/>
              </a:ext>
            </a:extLst>
          </p:cNvPr>
          <p:cNvSpPr/>
          <p:nvPr/>
        </p:nvSpPr>
        <p:spPr>
          <a:xfrm>
            <a:off x="2774809" y="5756966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CollectionView</a:t>
            </a:r>
            <a:endParaRPr lang="en-US" sz="1766" b="1" kern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37" name="Rounded Rectangle 32">
            <a:extLst>
              <a:ext uri="{FF2B5EF4-FFF2-40B4-BE49-F238E27FC236}">
                <a16:creationId xmlns:a16="http://schemas.microsoft.com/office/drawing/2014/main" id="{1253C59F-03D3-45E9-99C2-19491BF3B5A2}"/>
              </a:ext>
            </a:extLst>
          </p:cNvPr>
          <p:cNvSpPr/>
          <p:nvPr/>
        </p:nvSpPr>
        <p:spPr>
          <a:xfrm>
            <a:off x="5059393" y="5756966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dirty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RefreshView</a:t>
            </a:r>
            <a:endParaRPr lang="en-US" sz="1766" b="1" kern="0" dirty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38" name="Rounded Rectangle 32">
            <a:extLst>
              <a:ext uri="{FF2B5EF4-FFF2-40B4-BE49-F238E27FC236}">
                <a16:creationId xmlns:a16="http://schemas.microsoft.com/office/drawing/2014/main" id="{672CC216-6776-4A8E-84F8-F1960191E29A}"/>
              </a:ext>
            </a:extLst>
          </p:cNvPr>
          <p:cNvSpPr/>
          <p:nvPr/>
        </p:nvSpPr>
        <p:spPr>
          <a:xfrm>
            <a:off x="7343977" y="5756966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dirty="0" err="1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CheckBox</a:t>
            </a:r>
            <a:endParaRPr lang="en-US" sz="1766" b="1" kern="0" dirty="0">
              <a:solidFill>
                <a:prstClr val="white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Segoe UI"/>
            </a:endParaRPr>
          </a:p>
        </p:txBody>
      </p:sp>
      <p:sp>
        <p:nvSpPr>
          <p:cNvPr id="39" name="Rounded Rectangle 32">
            <a:extLst>
              <a:ext uri="{FF2B5EF4-FFF2-40B4-BE49-F238E27FC236}">
                <a16:creationId xmlns:a16="http://schemas.microsoft.com/office/drawing/2014/main" id="{9E26006E-5869-43AE-821B-7CAF5FA7B9D5}"/>
              </a:ext>
            </a:extLst>
          </p:cNvPr>
          <p:cNvSpPr/>
          <p:nvPr/>
        </p:nvSpPr>
        <p:spPr>
          <a:xfrm>
            <a:off x="9628560" y="5756966"/>
            <a:ext cx="2033898" cy="666314"/>
          </a:xfrm>
          <a:prstGeom prst="roundRect">
            <a:avLst>
              <a:gd name="adj" fmla="val 0"/>
            </a:avLst>
          </a:prstGeom>
          <a:solidFill>
            <a:srgbClr val="512B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r>
              <a:rPr lang="en-US" sz="1766" b="1" kern="0" dirty="0"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Segoe U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804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83900" y="2735739"/>
            <a:ext cx="10015159" cy="2905862"/>
            <a:chOff x="388937" y="2881510"/>
            <a:chExt cx="11658598" cy="3382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937" y="2881510"/>
              <a:ext cx="1162050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8" y="4380110"/>
              <a:ext cx="11620497" cy="188410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0" y="0"/>
            <a:ext cx="12192000" cy="1563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endParaRPr lang="en-US" sz="2250" b="1" kern="0">
              <a:solidFill>
                <a:prstClr val="white"/>
              </a:solidFill>
              <a:latin typeface="Calibri" panose="020F0502020204030204"/>
              <a:sym typeface="Segoe U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4678" y="400681"/>
            <a:ext cx="10094273" cy="774046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i="0" kern="1200">
                <a:solidFill>
                  <a:schemeClr val="bg1"/>
                </a:solidFill>
                <a:latin typeface="Segoe UI Light" panose="020B0502040204020203" pitchFamily="34" charset="0"/>
                <a:ea typeface="Segoe UI" charset="0"/>
                <a:cs typeface="Segoe UI" charset="0"/>
              </a:defRPr>
            </a:lvl1pPr>
          </a:lstStyle>
          <a:p>
            <a:pPr defTabSz="457200"/>
            <a:r>
              <a:rPr lang="en-US" sz="4800">
                <a:solidFill>
                  <a:srgbClr val="44546A"/>
                </a:solidFill>
                <a:sym typeface="Segoe UI"/>
              </a:rPr>
              <a:t>Xamarin &amp; Xamarin.Forms ecosystem</a:t>
            </a:r>
          </a:p>
        </p:txBody>
      </p:sp>
    </p:spTree>
    <p:extLst>
      <p:ext uri="{BB962C8B-B14F-4D97-AF65-F5344CB8AC3E}">
        <p14:creationId xmlns:p14="http://schemas.microsoft.com/office/powerpoint/2010/main" val="41285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B5C0-97D2-4908-8C46-05CA2CF4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Collection of Libraries &amp; Tools</a:t>
            </a:r>
          </a:p>
        </p:txBody>
      </p:sp>
      <p:pic>
        <p:nvPicPr>
          <p:cNvPr id="1044" name="Picture 20" descr="Image result for raygun.io logo">
            <a:extLst>
              <a:ext uri="{FF2B5EF4-FFF2-40B4-BE49-F238E27FC236}">
                <a16:creationId xmlns:a16="http://schemas.microsoft.com/office/drawing/2014/main" id="{D150499E-4024-4A39-A091-498D0A202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73" y="5854453"/>
            <a:ext cx="3294456" cy="7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instabug logo">
            <a:extLst>
              <a:ext uri="{FF2B5EF4-FFF2-40B4-BE49-F238E27FC236}">
                <a16:creationId xmlns:a16="http://schemas.microsoft.com/office/drawing/2014/main" id="{6266C04A-ADDA-4857-B150-5B73E8793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40" y="4454861"/>
            <a:ext cx="850856" cy="85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lly-Logo@4x.png">
            <a:extLst>
              <a:ext uri="{FF2B5EF4-FFF2-40B4-BE49-F238E27FC236}">
                <a16:creationId xmlns:a16="http://schemas.microsoft.com/office/drawing/2014/main" id="{2CAB30DB-24F2-4729-B3A2-BC074F34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962" y="2862433"/>
            <a:ext cx="936403" cy="9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qlite logo">
            <a:extLst>
              <a:ext uri="{FF2B5EF4-FFF2-40B4-BE49-F238E27FC236}">
                <a16:creationId xmlns:a16="http://schemas.microsoft.com/office/drawing/2014/main" id="{0F590241-FDE7-4997-9D9F-69646526E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01" y="1683456"/>
            <a:ext cx="1518709" cy="7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kia logo">
            <a:extLst>
              <a:ext uri="{FF2B5EF4-FFF2-40B4-BE49-F238E27FC236}">
                <a16:creationId xmlns:a16="http://schemas.microsoft.com/office/drawing/2014/main" id="{EFC06D1F-10D7-4F8C-B4E2-A852ED967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51" y="1700483"/>
            <a:ext cx="1200977" cy="6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lerik logo">
            <a:extLst>
              <a:ext uri="{FF2B5EF4-FFF2-40B4-BE49-F238E27FC236}">
                <a16:creationId xmlns:a16="http://schemas.microsoft.com/office/drawing/2014/main" id="{F71BF85D-7E64-494D-972B-E2FEC0E85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63" y="1618209"/>
            <a:ext cx="1096277" cy="109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syncfusion logo">
            <a:extLst>
              <a:ext uri="{FF2B5EF4-FFF2-40B4-BE49-F238E27FC236}">
                <a16:creationId xmlns:a16="http://schemas.microsoft.com/office/drawing/2014/main" id="{782C3AA3-265A-42AE-89D4-6F3E03976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16" y="5634814"/>
            <a:ext cx="1996896" cy="10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4F991-95A8-4F42-A9AD-959CCE22C8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8585" y="2963385"/>
            <a:ext cx="1507500" cy="81105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3D1884A-6456-4FE1-AF48-3875C18A11F0}"/>
              </a:ext>
            </a:extLst>
          </p:cNvPr>
          <p:cNvGrpSpPr/>
          <p:nvPr/>
        </p:nvGrpSpPr>
        <p:grpSpPr>
          <a:xfrm>
            <a:off x="850293" y="1587381"/>
            <a:ext cx="2471973" cy="870963"/>
            <a:chOff x="590736" y="1495930"/>
            <a:chExt cx="2991087" cy="1053865"/>
          </a:xfrm>
        </p:grpSpPr>
        <p:pic>
          <p:nvPicPr>
            <p:cNvPr id="11" name="Picture 22" descr="Related image">
              <a:extLst>
                <a:ext uri="{FF2B5EF4-FFF2-40B4-BE49-F238E27FC236}">
                  <a16:creationId xmlns:a16="http://schemas.microsoft.com/office/drawing/2014/main" id="{122F1DC7-BED9-4317-B741-FACABC298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736" y="1495930"/>
              <a:ext cx="1780501" cy="105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059741-F8C8-4261-9DE8-BCB4AA877242}"/>
                </a:ext>
              </a:extLst>
            </p:cNvPr>
            <p:cNvSpPr txBox="1"/>
            <p:nvPr/>
          </p:nvSpPr>
          <p:spPr>
            <a:xfrm>
              <a:off x="2248829" y="1652154"/>
              <a:ext cx="1332994" cy="8710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Cognitive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Services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6B942A-2AE6-4BB1-8652-F6CFA591F239}"/>
              </a:ext>
            </a:extLst>
          </p:cNvPr>
          <p:cNvGrpSpPr/>
          <p:nvPr/>
        </p:nvGrpSpPr>
        <p:grpSpPr>
          <a:xfrm>
            <a:off x="790777" y="2798356"/>
            <a:ext cx="2491935" cy="1133047"/>
            <a:chOff x="529124" y="2679386"/>
            <a:chExt cx="3015241" cy="1370987"/>
          </a:xfrm>
        </p:grpSpPr>
        <p:pic>
          <p:nvPicPr>
            <p:cNvPr id="15" name="Picture 30" descr="Related image">
              <a:extLst>
                <a:ext uri="{FF2B5EF4-FFF2-40B4-BE49-F238E27FC236}">
                  <a16:creationId xmlns:a16="http://schemas.microsoft.com/office/drawing/2014/main" id="{F57E060D-E833-4EBE-8411-8872289F2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24" y="2679386"/>
              <a:ext cx="1370987" cy="137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A986F9-49D6-4A96-A1B2-C2D45A396ADD}"/>
                </a:ext>
              </a:extLst>
            </p:cNvPr>
            <p:cNvSpPr txBox="1"/>
            <p:nvPr/>
          </p:nvSpPr>
          <p:spPr>
            <a:xfrm>
              <a:off x="1775996" y="2954587"/>
              <a:ext cx="1768369" cy="8710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Active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Directory B2C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8D0515-7FE1-4CB5-88F2-96DD69410133}"/>
              </a:ext>
            </a:extLst>
          </p:cNvPr>
          <p:cNvGrpSpPr/>
          <p:nvPr/>
        </p:nvGrpSpPr>
        <p:grpSpPr>
          <a:xfrm>
            <a:off x="2735990" y="4401726"/>
            <a:ext cx="2152446" cy="1029536"/>
            <a:chOff x="4056594" y="4346760"/>
            <a:chExt cx="2604460" cy="1245739"/>
          </a:xfrm>
        </p:grpSpPr>
        <p:pic>
          <p:nvPicPr>
            <p:cNvPr id="16" name="Picture 32" descr="ZXing.Net.Mobile Logo">
              <a:extLst>
                <a:ext uri="{FF2B5EF4-FFF2-40B4-BE49-F238E27FC236}">
                  <a16:creationId xmlns:a16="http://schemas.microsoft.com/office/drawing/2014/main" id="{DD0BC24B-BA71-4ABE-8FAD-3C329EFA2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594" y="4346760"/>
              <a:ext cx="1245739" cy="124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31307E-4170-4BC9-BDFC-330C1A82129E}"/>
                </a:ext>
              </a:extLst>
            </p:cNvPr>
            <p:cNvSpPr txBox="1"/>
            <p:nvPr/>
          </p:nvSpPr>
          <p:spPr>
            <a:xfrm>
              <a:off x="5361980" y="4371003"/>
              <a:ext cx="1299074" cy="119725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Zxing</a:t>
              </a:r>
              <a:endPara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Barcode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Scanning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39AB4C-4A3B-487E-8D0A-EDC6BE64F66D}"/>
              </a:ext>
            </a:extLst>
          </p:cNvPr>
          <p:cNvGrpSpPr/>
          <p:nvPr/>
        </p:nvGrpSpPr>
        <p:grpSpPr>
          <a:xfrm>
            <a:off x="5660234" y="4379456"/>
            <a:ext cx="2074568" cy="1029536"/>
            <a:chOff x="7002205" y="4346760"/>
            <a:chExt cx="2510227" cy="1245739"/>
          </a:xfrm>
        </p:grpSpPr>
        <p:pic>
          <p:nvPicPr>
            <p:cNvPr id="12" name="Picture 24" descr="Image result for akavache logo">
              <a:extLst>
                <a:ext uri="{FF2B5EF4-FFF2-40B4-BE49-F238E27FC236}">
                  <a16:creationId xmlns:a16="http://schemas.microsoft.com/office/drawing/2014/main" id="{9AF5656A-FBF3-47F2-8175-05332DE5D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205" y="4346760"/>
              <a:ext cx="1245739" cy="124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756594-3AF1-4A3E-9C9B-4AC990B61DA1}"/>
                </a:ext>
              </a:extLst>
            </p:cNvPr>
            <p:cNvSpPr txBox="1"/>
            <p:nvPr/>
          </p:nvSpPr>
          <p:spPr>
            <a:xfrm>
              <a:off x="8180657" y="4649333"/>
              <a:ext cx="1331775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Akavache</a:t>
              </a:r>
              <a:endPara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A0F310-3DF8-45FD-AC60-A66D57ACF0D6}"/>
              </a:ext>
            </a:extLst>
          </p:cNvPr>
          <p:cNvGrpSpPr/>
          <p:nvPr/>
        </p:nvGrpSpPr>
        <p:grpSpPr>
          <a:xfrm>
            <a:off x="3844478" y="5523850"/>
            <a:ext cx="1911538" cy="1147368"/>
            <a:chOff x="4980198" y="5560483"/>
            <a:chExt cx="2312961" cy="1388316"/>
          </a:xfrm>
        </p:grpSpPr>
        <p:pic>
          <p:nvPicPr>
            <p:cNvPr id="1056" name="Picture 32" descr="Image result for zeplin xamarin">
              <a:extLst>
                <a:ext uri="{FF2B5EF4-FFF2-40B4-BE49-F238E27FC236}">
                  <a16:creationId xmlns:a16="http://schemas.microsoft.com/office/drawing/2014/main" id="{254997BD-9CB3-48E9-9712-1ABF0D5A9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198" y="5560483"/>
              <a:ext cx="1388316" cy="138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F996C1-04B1-48C7-A83D-7AE9D90BDDEF}"/>
                </a:ext>
              </a:extLst>
            </p:cNvPr>
            <p:cNvSpPr txBox="1"/>
            <p:nvPr/>
          </p:nvSpPr>
          <p:spPr>
            <a:xfrm>
              <a:off x="6293846" y="6010389"/>
              <a:ext cx="999313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Zeplin</a:t>
              </a:r>
              <a:endPara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20939-D948-41C8-B90F-BB735DE7E7FA}"/>
              </a:ext>
            </a:extLst>
          </p:cNvPr>
          <p:cNvGrpSpPr/>
          <p:nvPr/>
        </p:nvGrpSpPr>
        <p:grpSpPr>
          <a:xfrm>
            <a:off x="10207820" y="5962454"/>
            <a:ext cx="1352297" cy="503802"/>
            <a:chOff x="10065828" y="5909555"/>
            <a:chExt cx="1636280" cy="6096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8C0835-2E1E-4330-9368-B90113FE451E}"/>
                </a:ext>
              </a:extLst>
            </p:cNvPr>
            <p:cNvSpPr txBox="1"/>
            <p:nvPr/>
          </p:nvSpPr>
          <p:spPr>
            <a:xfrm>
              <a:off x="10595395" y="5974390"/>
              <a:ext cx="1106713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GrialKit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27EDC494-57B8-4B30-A5B2-2AB07F724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5828" y="590955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D7BA40-1CD2-4C07-B244-9BFCC495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295" y="2934063"/>
            <a:ext cx="989874" cy="9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3308EF-6BF0-4663-8E3D-86D71F476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2" y="2960931"/>
            <a:ext cx="989874" cy="9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60470FD-43D0-4CF4-8F4A-21480E137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201" y="4368354"/>
            <a:ext cx="1096277" cy="109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81658724-013A-48BB-94F8-20C60DA11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877" y="4557826"/>
            <a:ext cx="1235625" cy="7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3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-15860" y="973"/>
            <a:ext cx="3938276" cy="6855568"/>
          </a:xfrm>
          <a:prstGeom prst="rect">
            <a:avLst/>
          </a:prstGeom>
          <a:solidFill>
            <a:schemeClr val="accent1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8" name="microsoft"/>
          <p:cNvSpPr/>
          <p:nvPr/>
        </p:nvSpPr>
        <p:spPr>
          <a:xfrm>
            <a:off x="165180" y="2150570"/>
            <a:ext cx="3584346" cy="2191754"/>
          </a:xfrm>
          <a:prstGeom prst="rect">
            <a:avLst/>
          </a:prstGeom>
        </p:spPr>
        <p:txBody>
          <a:bodyPr wrap="square" lIns="179234" anchor="t">
            <a:spAutoFit/>
          </a:bodyPr>
          <a:lstStyle/>
          <a:p>
            <a:pPr defTabSz="896042" fontAlgn="base">
              <a:lnSpc>
                <a:spcPct val="90000"/>
              </a:lnSpc>
              <a:spcBef>
                <a:spcPct val="0"/>
              </a:spcBef>
              <a:spcAft>
                <a:spcPts val="1174"/>
              </a:spcAft>
              <a:defRPr/>
            </a:pPr>
            <a:endParaRPr lang="en-US" sz="4312" kern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042" fontAlgn="base">
              <a:lnSpc>
                <a:spcPct val="90000"/>
              </a:lnSpc>
              <a:spcBef>
                <a:spcPct val="0"/>
              </a:spcBef>
              <a:spcAft>
                <a:spcPts val="1174"/>
              </a:spcAft>
              <a:defRPr/>
            </a:pPr>
            <a:endParaRPr lang="en-US" sz="4312" kern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896042" fontAlgn="base">
              <a:lnSpc>
                <a:spcPct val="90000"/>
              </a:lnSpc>
              <a:spcBef>
                <a:spcPct val="0"/>
              </a:spcBef>
              <a:spcAft>
                <a:spcPts val="1174"/>
              </a:spcAft>
              <a:defRPr/>
            </a:pPr>
            <a:r>
              <a:rPr lang="en-US" sz="4312" kern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4563" y="4325207"/>
            <a:ext cx="3481778" cy="1832036"/>
          </a:xfrm>
          <a:prstGeom prst="rect">
            <a:avLst/>
          </a:prstGeom>
        </p:spPr>
        <p:txBody>
          <a:bodyPr wrap="square" rtlCol="0" anchor="t" anchorCtr="0">
            <a:spAutoFit/>
          </a:bodyPr>
          <a:lstStyle/>
          <a:p>
            <a:pPr defTabSz="896042">
              <a:lnSpc>
                <a:spcPct val="90000"/>
              </a:lnSpc>
              <a:spcBef>
                <a:spcPct val="0"/>
              </a:spcBef>
              <a:spcAft>
                <a:spcPts val="1567"/>
              </a:spcAft>
              <a:defRPr/>
            </a:pPr>
            <a:r>
              <a:rPr lang="en-US" sz="2353" kern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Loved by developers,</a:t>
            </a:r>
            <a:br>
              <a:rPr lang="en-US" sz="2353" kern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 kern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trusted by enterprise</a:t>
            </a:r>
          </a:p>
          <a:p>
            <a:pPr defTabSz="896042">
              <a:lnSpc>
                <a:spcPct val="90000"/>
              </a:lnSpc>
              <a:spcBef>
                <a:spcPct val="0"/>
              </a:spcBef>
              <a:spcAft>
                <a:spcPts val="1567"/>
              </a:spcAft>
              <a:defRPr/>
            </a:pPr>
            <a:endParaRPr lang="en-US" sz="2353" kern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896042">
              <a:lnSpc>
                <a:spcPct val="90000"/>
              </a:lnSpc>
              <a:spcBef>
                <a:spcPct val="0"/>
              </a:spcBef>
              <a:spcAft>
                <a:spcPts val="1567"/>
              </a:spcAft>
              <a:defRPr/>
            </a:pPr>
            <a:endParaRPr lang="en-US" sz="2353" kern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20C3AF-A20A-47AC-BFA5-841D7D2FD969}"/>
              </a:ext>
            </a:extLst>
          </p:cNvPr>
          <p:cNvGrpSpPr/>
          <p:nvPr/>
        </p:nvGrpSpPr>
        <p:grpSpPr>
          <a:xfrm>
            <a:off x="4524527" y="-117307"/>
            <a:ext cx="7317990" cy="6726125"/>
            <a:chOff x="4524527" y="-117307"/>
            <a:chExt cx="7317990" cy="6726125"/>
          </a:xfrm>
        </p:grpSpPr>
        <p:grpSp>
          <p:nvGrpSpPr>
            <p:cNvPr id="41" name="Group 40"/>
            <p:cNvGrpSpPr/>
            <p:nvPr/>
          </p:nvGrpSpPr>
          <p:grpSpPr>
            <a:xfrm>
              <a:off x="4531649" y="177025"/>
              <a:ext cx="1485451" cy="4815403"/>
              <a:chOff x="4633357" y="662152"/>
              <a:chExt cx="1786733" cy="5792072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3044" y="4972640"/>
                <a:ext cx="1087359" cy="426449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32589" y="2228765"/>
                <a:ext cx="788269" cy="547478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1807" y="1273046"/>
                <a:ext cx="1369833" cy="731508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8238" y="4041535"/>
                <a:ext cx="1076971" cy="472575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02902" y="3180988"/>
                <a:ext cx="647643" cy="345194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8" cstate="hqprint">
                <a:clrChange>
                  <a:clrFrom>
                    <a:srgbClr val="FEFCFB"/>
                  </a:clrFrom>
                  <a:clrTo>
                    <a:srgbClr val="FEFC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3357" y="662152"/>
                <a:ext cx="1786733" cy="529291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98207" y="5774702"/>
                <a:ext cx="1057036" cy="679522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10156538" y="-117307"/>
              <a:ext cx="1685979" cy="5238545"/>
              <a:chOff x="9685665" y="164658"/>
              <a:chExt cx="2027932" cy="6301036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85665" y="164658"/>
                <a:ext cx="2027932" cy="1524278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96939" y="2650894"/>
                <a:ext cx="1405384" cy="1405383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33505" y="1251517"/>
                <a:ext cx="1332253" cy="774566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5880" y="5057760"/>
                <a:ext cx="1447503" cy="256209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24408" y="5763233"/>
                <a:ext cx="1350446" cy="702461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96932" y="2158681"/>
                <a:ext cx="1605399" cy="68764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62367" y="3871674"/>
                <a:ext cx="1874529" cy="812297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8290128" y="197898"/>
              <a:ext cx="1488880" cy="4639044"/>
              <a:chOff x="8073056" y="687256"/>
              <a:chExt cx="1790857" cy="5579944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92991" y="4277947"/>
                <a:ext cx="1332704" cy="170132"/>
              </a:xfrm>
              <a:prstGeom prst="rect">
                <a:avLst/>
              </a:prstGeom>
            </p:spPr>
          </p:pic>
          <p:grpSp>
            <p:nvGrpSpPr>
              <p:cNvPr id="81" name="Group 80"/>
              <p:cNvGrpSpPr/>
              <p:nvPr/>
            </p:nvGrpSpPr>
            <p:grpSpPr>
              <a:xfrm>
                <a:off x="8073056" y="687256"/>
                <a:ext cx="1790857" cy="5579944"/>
                <a:chOff x="8039806" y="687256"/>
                <a:chExt cx="1790857" cy="5579944"/>
              </a:xfrm>
            </p:grpSpPr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38860" y="3032462"/>
                  <a:ext cx="1192748" cy="642247"/>
                </a:xfrm>
                <a:prstGeom prst="rect">
                  <a:avLst/>
                </a:prstGeom>
              </p:spPr>
            </p:pic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1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7223" y="687256"/>
                  <a:ext cx="1496022" cy="479083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2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926" y="1485512"/>
                  <a:ext cx="1286617" cy="306577"/>
                </a:xfrm>
                <a:prstGeom prst="rect">
                  <a:avLst/>
                </a:prstGeom>
              </p:spPr>
            </p:pic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24967" y="4949080"/>
                  <a:ext cx="1220534" cy="473568"/>
                </a:xfrm>
                <a:prstGeom prst="rect">
                  <a:avLst/>
                </a:prstGeom>
              </p:spPr>
            </p:pic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1362" y="5961726"/>
                  <a:ext cx="1627744" cy="305474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2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806" y="2417136"/>
                  <a:ext cx="1790857" cy="1524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8" name="Group 87"/>
            <p:cNvGrpSpPr/>
            <p:nvPr/>
          </p:nvGrpSpPr>
          <p:grpSpPr>
            <a:xfrm>
              <a:off x="6322789" y="772305"/>
              <a:ext cx="1589808" cy="3391653"/>
              <a:chOff x="6079930" y="1378168"/>
              <a:chExt cx="1912257" cy="4079553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26871" y="4914007"/>
                <a:ext cx="1218375" cy="54371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60249" y="1378168"/>
                <a:ext cx="1151618" cy="521265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79930" y="2971134"/>
                <a:ext cx="1912257" cy="764902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43428" y="2270605"/>
                <a:ext cx="1185261" cy="463798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85815" y="4107565"/>
                <a:ext cx="1700486" cy="340514"/>
              </a:xfrm>
              <a:prstGeom prst="rect">
                <a:avLst/>
              </a:prstGeom>
            </p:spPr>
          </p:pic>
        </p:grpSp>
        <p:pic>
          <p:nvPicPr>
            <p:cNvPr id="3074" name="Picture 2" descr="https://upload.wikimedia.org/wikipedia/commons/thumb/6/6b/United_Parcel_Service_logo_2014.svg/859px-United_Parcel_Service_logo_2014.svg.png">
              <a:extLst>
                <a:ext uri="{FF2B5EF4-FFF2-40B4-BE49-F238E27FC236}">
                  <a16:creationId xmlns:a16="http://schemas.microsoft.com/office/drawing/2014/main" id="{12AA912F-CEFA-4AD8-8B63-C96DA6F24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606" y="167818"/>
              <a:ext cx="396175" cy="472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en/thumb/7/71/Minnesota_Twins_logo.svg/1200px-Minnesota_Twins_logo.svg.png">
              <a:extLst>
                <a:ext uri="{FF2B5EF4-FFF2-40B4-BE49-F238E27FC236}">
                  <a16:creationId xmlns:a16="http://schemas.microsoft.com/office/drawing/2014/main" id="{7805715D-897A-4538-8CAD-B9B7F8688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8453" y="5204545"/>
              <a:ext cx="672224" cy="672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B0079B-A8FD-4A2E-A03B-1B9D5E604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752" y="5307924"/>
              <a:ext cx="748071" cy="4654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F1696-88AB-4C1D-8B0B-695D7CCC2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902" y="5273957"/>
              <a:ext cx="889579" cy="533400"/>
            </a:xfrm>
            <a:prstGeom prst="rect">
              <a:avLst/>
            </a:prstGeom>
          </p:spPr>
        </p:pic>
        <p:pic>
          <p:nvPicPr>
            <p:cNvPr id="9" name="Picture 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0D2EE189-49F0-494A-98EA-A8F95CEB1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290" y="6154418"/>
              <a:ext cx="1310913" cy="381496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49301654-3AE8-4B1D-AF1C-8920F46E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003" y="6087048"/>
              <a:ext cx="1134586" cy="5162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726A8A-630A-45DE-87A5-B56E44AFE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4527" y="6081514"/>
              <a:ext cx="1560576" cy="527304"/>
            </a:xfrm>
            <a:prstGeom prst="rect">
              <a:avLst/>
            </a:prstGeom>
          </p:spPr>
        </p:pic>
        <p:pic>
          <p:nvPicPr>
            <p:cNvPr id="15" name="Picture 14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575BAB9D-01FC-492E-8C1E-0A676F5F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621" y="5404513"/>
              <a:ext cx="1589808" cy="272288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26C77EB6-CF30-43C1-B244-47E79A4C3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7566" y="6168911"/>
              <a:ext cx="1539128" cy="352510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9670A25E-B99C-4774-A7B3-C22C3A5F8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223" y="4339060"/>
              <a:ext cx="1188940" cy="741795"/>
            </a:xfrm>
            <a:prstGeom prst="rect">
              <a:avLst/>
            </a:prstGeom>
          </p:spPr>
        </p:pic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EF62F723-CAAC-42DE-A775-501B03796FB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51107" y="855316"/>
            <a:ext cx="2157064" cy="21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47 0.00023 L 3.125E-6 0.00023 " pathEditMode="relative" rAng="0" ptsTypes="AA">
                                      <p:cBhvr>
                                        <p:cTn id="9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47 0.00023 L 1.25E-6 0.00023 " pathEditMode="relative" rAng="0" ptsTypes="AA">
                                      <p:cBhvr>
                                        <p:cTn id="15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53" grpId="0"/>
      <p:bldP spid="5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Faithful Contributors</a:t>
            </a:r>
          </a:p>
        </p:txBody>
      </p:sp>
    </p:spTree>
    <p:extLst>
      <p:ext uri="{BB962C8B-B14F-4D97-AF65-F5344CB8AC3E}">
        <p14:creationId xmlns:p14="http://schemas.microsoft.com/office/powerpoint/2010/main" val="11413466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6B9E6D-CBB5-0447-8995-5525DDC87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13" y="2998816"/>
            <a:ext cx="4973611" cy="4973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A1C0BD-8FB0-5941-9A2F-B2FB196B0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99" y="2507689"/>
            <a:ext cx="1357279" cy="1516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29A3-337B-3049-BFC1-A02B53CAB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61" y="2740693"/>
            <a:ext cx="745708" cy="994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6ACCC-515F-204F-8187-192F49912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59" y="2233291"/>
            <a:ext cx="1800240" cy="1350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F55F9-1E3C-0743-B5E0-FE7A37A784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73" y="2269650"/>
            <a:ext cx="1885501" cy="1414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745878-3608-B44E-BDE5-E3224E818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15" y="2403511"/>
            <a:ext cx="1032561" cy="12747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9E8556-CEC9-374A-B2B5-CA28F0D338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3" y="2411830"/>
            <a:ext cx="2915938" cy="2186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A1CF40-719E-F849-8DE9-AC5E4EEA87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13" y="0"/>
            <a:ext cx="4332270" cy="2274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6CADB8-5184-F344-A91A-7C4CD6FD2C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92" y="4607103"/>
            <a:ext cx="3001197" cy="2250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571879-0E8C-EA4F-8F27-F7DDBEB820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14" y="-21461"/>
            <a:ext cx="2081655" cy="2775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8EB388-F474-144A-9E27-8A78239799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347" y="-21462"/>
            <a:ext cx="2772653" cy="3696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CD4838-7C7C-F940-ACA7-5E22226980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950" y="3675408"/>
            <a:ext cx="4325050" cy="32347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BA5976-DC54-1D4F-9F23-9759554B7C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62"/>
            <a:ext cx="4332271" cy="24332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A46F95-F85E-D34E-BFA4-F5855272DC14}"/>
              </a:ext>
            </a:extLst>
          </p:cNvPr>
          <p:cNvSpPr/>
          <p:nvPr/>
        </p:nvSpPr>
        <p:spPr bwMode="auto">
          <a:xfrm>
            <a:off x="0" y="-21462"/>
            <a:ext cx="12192000" cy="6931632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56163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 Community</a:t>
            </a:r>
          </a:p>
        </p:txBody>
      </p:sp>
    </p:spTree>
    <p:extLst>
      <p:ext uri="{BB962C8B-B14F-4D97-AF65-F5344CB8AC3E}">
        <p14:creationId xmlns:p14="http://schemas.microsoft.com/office/powerpoint/2010/main" val="19722524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E60E-02EB-41F1-9E2A-5A677A7D0D47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F7D9B2-7149-4777-A839-ED3C2663D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289511"/>
            <a:ext cx="4020842" cy="26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D42007-808E-42E3-8D6C-EC83DAD2A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02" y="313018"/>
            <a:ext cx="1982326" cy="2655379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0171A-6BF9-4786-9C4C-3DC838784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367" y="313018"/>
            <a:ext cx="3144809" cy="2667519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FDE58-A4C7-4DB0-913D-F672B46C7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20" y="3127662"/>
            <a:ext cx="1873014" cy="2042149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5207A-5F18-49D0-AEC3-D78518C7B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686" y="3147254"/>
            <a:ext cx="2042076" cy="194814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3CCD-E86F-4559-8167-FBAE7EB83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515" y="3152707"/>
            <a:ext cx="1995286" cy="2559098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0DDB2-9826-4E9F-AAB2-8C392B7C1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7258" y="5896115"/>
            <a:ext cx="1972664" cy="1902451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0646E-8380-444C-A1C2-BC35EADEB1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920" y="5329076"/>
            <a:ext cx="1921394" cy="188569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8A727-B0F7-4F1D-8118-7B70650A42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2415" y="289511"/>
            <a:ext cx="1965957" cy="146613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60716-352F-4E95-BFDB-1FA5ADE144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3337" y="3147254"/>
            <a:ext cx="1854703" cy="287241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1CEC66-C800-43DE-BD13-5EE5E391EA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1986" y="5169811"/>
            <a:ext cx="1971600" cy="2404881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CB88FE-F472-454F-BE25-E66C2DF03F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1711" y="3147254"/>
            <a:ext cx="1831867" cy="2022557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DAEAFA-FBF7-491B-9F75-94346F07F2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3892" y="1870779"/>
            <a:ext cx="1868413" cy="108509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17693A-95C3-4AA6-9C04-10E051B673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1879" y="6200714"/>
            <a:ext cx="1906244" cy="442931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D24D6-B29D-471F-BA54-83DB2CCCA7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1712" y="5336529"/>
            <a:ext cx="1826528" cy="1089672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1D253B-7627-4EB4-904C-B58069A2F1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62131" y="3150357"/>
            <a:ext cx="2447483" cy="2653543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EB19AB-2935-4A7C-BB0A-DDF12F7FBC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62131" y="5936806"/>
            <a:ext cx="2447482" cy="2455849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6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69543B7F-927F-48FD-99FE-752BF9B4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90" y="321883"/>
            <a:ext cx="4689859" cy="235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E719932-ADC5-489D-945A-50B625AE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29" y="337245"/>
            <a:ext cx="5470216" cy="22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64DC7E-4390-4F19-BB18-EC1033DCB3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974" y="2757458"/>
            <a:ext cx="927149" cy="172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73188A7-E51A-477E-8607-CDBCFAB0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432" y="5597118"/>
            <a:ext cx="2131342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7461F6C-F41F-45B7-ABD5-9D08E25F1A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731" y="4758813"/>
            <a:ext cx="798833" cy="16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1EFCBF2-4712-4CAF-9154-08702DAC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265" y="9772218"/>
            <a:ext cx="1008922" cy="156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82F1EA4-69EA-42AB-98E2-06C01AA03F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680" y="2757458"/>
            <a:ext cx="1891520" cy="38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5801E77F-430F-476D-8F30-65E499B5C3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1" y="341492"/>
            <a:ext cx="1344826" cy="22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598E108F-1CC1-488E-90CA-50E6B0C78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24" y="9416095"/>
            <a:ext cx="1091158" cy="156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028DB522-AC97-43EC-BB4C-FAC6977CA2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98" y="7222718"/>
            <a:ext cx="834681" cy="172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780F0E79-09C7-4C8B-8DEB-A43A23FA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371" y="2757458"/>
            <a:ext cx="1753853" cy="37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5CFB5A8B-43B0-4258-B9A1-41C25B89B0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43" y="7112375"/>
            <a:ext cx="2364906" cy="378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B262DEE4-A60B-4C93-BF16-583C97BE22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51" y="7578840"/>
            <a:ext cx="1045080" cy="17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-jW66YW4AAdebH">
            <a:hlinkClick r:id="" action="ppaction://media"/>
            <a:extLst>
              <a:ext uri="{FF2B5EF4-FFF2-40B4-BE49-F238E27FC236}">
                <a16:creationId xmlns:a16="http://schemas.microsoft.com/office/drawing/2014/main" id="{31C9694B-F43F-4578-AA7C-D8EEB3E46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104342" y="2758668"/>
            <a:ext cx="1876665" cy="3830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B70E31-ACAF-4361-9765-58752CD3B0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5" y="2757458"/>
            <a:ext cx="4183730" cy="375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224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ssion 2">
            <a:extLst>
              <a:ext uri="{FF2B5EF4-FFF2-40B4-BE49-F238E27FC236}">
                <a16:creationId xmlns:a16="http://schemas.microsoft.com/office/drawing/2014/main" id="{0D5DA5FA-4499-41EF-B8E4-C72DA828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6" y="158416"/>
            <a:ext cx="2478604" cy="185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D16BA9-A534-4A7E-A616-F02D38FE6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371" y="158416"/>
            <a:ext cx="3399229" cy="1858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6DEAF9-82A5-45E8-A3F4-BCC50E0A3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26" y="2184588"/>
            <a:ext cx="2478604" cy="1392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F0B742-DE5E-48BB-8147-DD6A81F09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44" y="158417"/>
            <a:ext cx="3307868" cy="1858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08B88-A663-4208-9D0E-4832047DA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371" y="2184588"/>
            <a:ext cx="2478606" cy="139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8EB0A-4A8E-44EC-AB09-5A64364A4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7978" y="2184588"/>
            <a:ext cx="2478606" cy="139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52ED1-EAEE-42E9-975A-E9973B2A1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6217" y="2184588"/>
            <a:ext cx="2478606" cy="139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0A920-4557-49F4-B044-C8AC6D32BB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4696" y="2184588"/>
            <a:ext cx="2478606" cy="139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42FF7C-27C0-4106-BCDA-1BA8BD3EF4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5634" y="3786782"/>
            <a:ext cx="2069303" cy="1162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8A316-C82D-4569-B6A8-0B666FA58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0742" y="3786782"/>
            <a:ext cx="2069303" cy="1162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47B93F-C9AA-44F4-B268-FB25FCC351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3296" y="3786782"/>
            <a:ext cx="2069303" cy="1162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661CC-C5AA-46E4-A2C2-2A5893F053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526" y="3786782"/>
            <a:ext cx="2069303" cy="1162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16F6D9-02EF-44D1-8D20-49ED442040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06156" y="158416"/>
            <a:ext cx="3349327" cy="1882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DC1CAD-4CE9-42A6-8A19-0DF07C185D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526" y="5158956"/>
            <a:ext cx="4319356" cy="2752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4ACB2-6888-4F35-83BF-1B53A758F0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8188" y="3786782"/>
            <a:ext cx="2069303" cy="1162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2663E3-A903-4471-A72D-BF4FFAC61D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23080" y="3786782"/>
            <a:ext cx="2069303" cy="1162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30669C-7116-4071-913E-B1D58E4008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8696" y="5158956"/>
            <a:ext cx="3761103" cy="2056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34EED8-0EBD-4245-AF8D-192615E687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82055" y="5158956"/>
            <a:ext cx="4700544" cy="25618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56C9567-9658-4F1E-81FB-A87FFC3ADEF6}"/>
              </a:ext>
            </a:extLst>
          </p:cNvPr>
          <p:cNvSpPr/>
          <p:nvPr/>
        </p:nvSpPr>
        <p:spPr bwMode="auto">
          <a:xfrm>
            <a:off x="0" y="-21462"/>
            <a:ext cx="12192000" cy="6931632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aka.ms/</a:t>
            </a:r>
            <a:r>
              <a:rPr lang="en-US" sz="6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xamstreamers</a:t>
            </a:r>
            <a:endParaRPr lang="en-US" sz="6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16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raphic 541">
            <a:extLst>
              <a:ext uri="{FF2B5EF4-FFF2-40B4-BE49-F238E27FC236}">
                <a16:creationId xmlns:a16="http://schemas.microsoft.com/office/drawing/2014/main" id="{F9B4B134-16A7-476E-829E-3D8CC038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00" y="634940"/>
            <a:ext cx="4902542" cy="3406851"/>
          </a:xfrm>
          <a:prstGeom prst="rect">
            <a:avLst/>
          </a:prstGeom>
        </p:spPr>
      </p:pic>
      <p:pic>
        <p:nvPicPr>
          <p:cNvPr id="537" name="Graphic 536">
            <a:extLst>
              <a:ext uri="{FF2B5EF4-FFF2-40B4-BE49-F238E27FC236}">
                <a16:creationId xmlns:a16="http://schemas.microsoft.com/office/drawing/2014/main" id="{D868B4CD-5D44-46CA-ABFB-16F32B6DA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5334" y="3846051"/>
            <a:ext cx="1536875" cy="2433386"/>
          </a:xfrm>
          <a:prstGeom prst="rect">
            <a:avLst/>
          </a:prstGeom>
        </p:spPr>
      </p:pic>
      <p:pic>
        <p:nvPicPr>
          <p:cNvPr id="538" name="Graphic 537">
            <a:extLst>
              <a:ext uri="{FF2B5EF4-FFF2-40B4-BE49-F238E27FC236}">
                <a16:creationId xmlns:a16="http://schemas.microsoft.com/office/drawing/2014/main" id="{BB0854F1-DA57-4455-982E-0888A0F1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6660" y="2977454"/>
            <a:ext cx="2183952" cy="2435946"/>
          </a:xfrm>
          <a:prstGeom prst="rect">
            <a:avLst/>
          </a:prstGeom>
        </p:spPr>
      </p:pic>
      <p:pic>
        <p:nvPicPr>
          <p:cNvPr id="539" name="Graphic 538">
            <a:extLst>
              <a:ext uri="{FF2B5EF4-FFF2-40B4-BE49-F238E27FC236}">
                <a16:creationId xmlns:a16="http://schemas.microsoft.com/office/drawing/2014/main" id="{98DBEA9E-88DD-498C-9656-051E2274B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3700" y="789127"/>
            <a:ext cx="1321701" cy="2302318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4DC76B4B-D7A2-4B89-848D-02D595AFD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3994" y="703999"/>
            <a:ext cx="5453436" cy="3901304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6D7C5810-F33E-42D0-9B25-B0DCD35D86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98582" y="4270792"/>
            <a:ext cx="2159981" cy="1598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C2615-5D89-49B7-8D7E-35B5983B2C1F}"/>
              </a:ext>
            </a:extLst>
          </p:cNvPr>
          <p:cNvSpPr txBox="1"/>
          <p:nvPr/>
        </p:nvSpPr>
        <p:spPr>
          <a:xfrm>
            <a:off x="9947563" y="6063143"/>
            <a:ext cx="20468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dotnetconf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69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833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F19B0-7B05-4335-A7D4-B1CABBD3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5" y="516256"/>
            <a:ext cx="2782529" cy="4944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70815F-DFDF-41BB-823F-B4D021301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473" y="516256"/>
            <a:ext cx="3333333" cy="5923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373D5-8AC1-4D35-A2C4-00C186DE0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145" y="516256"/>
            <a:ext cx="3333333" cy="5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623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F19B0-7B05-4335-A7D4-B1CABBD3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5" y="516256"/>
            <a:ext cx="2782529" cy="4944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3814916" y="516256"/>
            <a:ext cx="81411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&lt;Shell&gt;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FlyoutItem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Title="Style Guide" </a:t>
            </a:r>
          </a:p>
          <a:p>
            <a:r>
              <a:rPr lang="en-US" dirty="0">
                <a:latin typeface="Consolas" panose="020B0609020204030204" pitchFamily="49" charset="0"/>
              </a:rPr>
              <a:t>        Icon="Compass.png"&gt;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</a:t>
            </a:r>
            <a:r>
              <a:rPr lang="en-US" dirty="0" err="1">
                <a:latin typeface="Consolas" panose="020B0609020204030204" pitchFamily="49" charset="0"/>
              </a:rPr>
              <a:t>ShellContent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</a:rPr>
              <a:t>ContentTemplate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DataTemplate</a:t>
            </a:r>
            <a:r>
              <a:rPr lang="en-US" dirty="0">
                <a:latin typeface="Consolas" panose="020B0609020204030204" pitchFamily="49" charset="0"/>
              </a:rPr>
              <a:t> p:StyleGuidePage}"/&gt;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</a:t>
            </a:r>
            <a:r>
              <a:rPr lang="en-US" dirty="0" err="1">
                <a:latin typeface="Consolas" panose="020B0609020204030204" pitchFamily="49" charset="0"/>
              </a:rPr>
              <a:t>FlyoutItem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&lt;/Shell&gt;</a:t>
            </a:r>
          </a:p>
        </p:txBody>
      </p:sp>
    </p:spTree>
    <p:extLst>
      <p:ext uri="{BB962C8B-B14F-4D97-AF65-F5344CB8AC3E}">
        <p14:creationId xmlns:p14="http://schemas.microsoft.com/office/powerpoint/2010/main" val="3768606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3814916" y="516256"/>
            <a:ext cx="86130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&lt;Shell&gt;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TabBar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&lt;Tab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Title="Styles"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Icon="Compass.png"&gt;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ShellContent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</a:rPr>
              <a:t>ContentTemplate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DataTemplate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					p:StyleGuidePage}"/&gt;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&lt;/Tab&gt;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</a:t>
            </a:r>
            <a:r>
              <a:rPr lang="en-US" dirty="0" err="1">
                <a:latin typeface="Consolas" panose="020B0609020204030204" pitchFamily="49" charset="0"/>
              </a:rPr>
              <a:t>TabBar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&lt;/Shell&gt;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D18E7-F91B-4A03-B747-A8A78F3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2" y="516257"/>
            <a:ext cx="2782529" cy="49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65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3814916" y="516256"/>
            <a:ext cx="86130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&lt;Shell&gt;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TabBar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&lt;Tab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Title="Style Guide"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Icon="Compass.png"&gt;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ShellContent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Title="Colors"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</a:rPr>
              <a:t>ContentTemplate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DataTemplate</a:t>
            </a:r>
            <a:r>
              <a:rPr lang="en-US" dirty="0">
                <a:latin typeface="Consolas" panose="020B0609020204030204" pitchFamily="49" charset="0"/>
              </a:rPr>
              <a:t> p:ColorsPage}"/&gt;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ShellContent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Title="Text"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</a:rPr>
              <a:t>ContentTemplate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DataTemplate</a:t>
            </a:r>
            <a:r>
              <a:rPr lang="en-US" dirty="0">
                <a:latin typeface="Consolas" panose="020B0609020204030204" pitchFamily="49" charset="0"/>
              </a:rPr>
              <a:t> p:TextPage}"/&gt;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&lt;/Tab&gt;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</a:t>
            </a:r>
            <a:r>
              <a:rPr lang="en-US" dirty="0" err="1">
                <a:latin typeface="Consolas" panose="020B0609020204030204" pitchFamily="49" charset="0"/>
              </a:rPr>
              <a:t>TabBar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&lt;/Shell&gt;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111E8-3484-41DC-B9B5-0D2F910C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4" y="516256"/>
            <a:ext cx="2782529" cy="49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016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 Navigation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3212148" y="2313179"/>
            <a:ext cx="5756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Shell.Current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.</a:t>
            </a:r>
            <a:r>
              <a:rPr lang="en-US" dirty="0" err="1">
                <a:latin typeface="Consolas" panose="020B0609020204030204" pitchFamily="49" charset="0"/>
              </a:rPr>
              <a:t>GoToAsync</a:t>
            </a:r>
            <a:r>
              <a:rPr lang="en-US" dirty="0">
                <a:latin typeface="Consolas" panose="020B0609020204030204" pitchFamily="49" charset="0"/>
              </a:rPr>
              <a:t>($"</a:t>
            </a:r>
            <a:r>
              <a:rPr lang="en-US" dirty="0" err="1">
                <a:latin typeface="Consolas" panose="020B0609020204030204" pitchFamily="49" charset="0"/>
              </a:rPr>
              <a:t>detail?id</a:t>
            </a:r>
            <a:r>
              <a:rPr lang="en-US" dirty="0">
                <a:latin typeface="Consolas" panose="020B0609020204030204" pitchFamily="49" charset="0"/>
              </a:rPr>
              <a:t>={city.id}");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B46D5-630C-4014-A7DF-1518B0083FD3}"/>
              </a:ext>
            </a:extLst>
          </p:cNvPr>
          <p:cNvSpPr/>
          <p:nvPr/>
        </p:nvSpPr>
        <p:spPr bwMode="auto">
          <a:xfrm>
            <a:off x="727587" y="904568"/>
            <a:ext cx="2300748" cy="36379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CityListPage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25E2C-1EF6-4A91-AECA-094FF263DFD4}"/>
              </a:ext>
            </a:extLst>
          </p:cNvPr>
          <p:cNvSpPr/>
          <p:nvPr/>
        </p:nvSpPr>
        <p:spPr bwMode="auto">
          <a:xfrm>
            <a:off x="9207910" y="904568"/>
            <a:ext cx="2300748" cy="36379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CityDetailPage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96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 Navigation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5873691" y="904568"/>
            <a:ext cx="575678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QueryProperty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CityId</a:t>
            </a:r>
            <a:r>
              <a:rPr lang="en-US" dirty="0">
                <a:latin typeface="Consolas" panose="020B0609020204030204" pitchFamily="49" charset="0"/>
              </a:rPr>
              <a:t>", "id")]</a:t>
            </a:r>
          </a:p>
          <a:p>
            <a:r>
              <a:rPr lang="en-US" dirty="0">
                <a:latin typeface="Consolas" panose="020B0609020204030204" pitchFamily="49" charset="0"/>
              </a:rPr>
              <a:t>public partial class </a:t>
            </a:r>
            <a:r>
              <a:rPr lang="en-US" dirty="0" err="1">
                <a:latin typeface="Consolas" panose="020B0609020204030204" pitchFamily="49" charset="0"/>
              </a:rPr>
              <a:t>CityDetailPage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 err="1">
                <a:latin typeface="Consolas" panose="020B0609020204030204" pitchFamily="49" charset="0"/>
              </a:rPr>
              <a:t>ContentPage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</a:rPr>
              <a:t>CityDetailPage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InitializeComponent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public string </a:t>
            </a:r>
            <a:r>
              <a:rPr lang="en-US" dirty="0" err="1">
                <a:latin typeface="Consolas" panose="020B0609020204030204" pitchFamily="49" charset="0"/>
              </a:rPr>
              <a:t>CityId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latin typeface="Consolas" panose="020B0609020204030204" pitchFamily="49" charset="0"/>
              </a:rPr>
              <a:t>        set</a:t>
            </a:r>
          </a:p>
          <a:p>
            <a:r>
              <a:rPr lang="en-US" dirty="0"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// do something with the Id</a:t>
            </a:r>
          </a:p>
          <a:p>
            <a:r>
              <a:rPr lang="en-US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B46D5-630C-4014-A7DF-1518B0083FD3}"/>
              </a:ext>
            </a:extLst>
          </p:cNvPr>
          <p:cNvSpPr/>
          <p:nvPr/>
        </p:nvSpPr>
        <p:spPr bwMode="auto">
          <a:xfrm>
            <a:off x="727587" y="904568"/>
            <a:ext cx="2300748" cy="363793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CityListPage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25E2C-1EF6-4A91-AECA-094FF263DFD4}"/>
              </a:ext>
            </a:extLst>
          </p:cNvPr>
          <p:cNvSpPr/>
          <p:nvPr/>
        </p:nvSpPr>
        <p:spPr bwMode="auto">
          <a:xfrm>
            <a:off x="3298707" y="904568"/>
            <a:ext cx="2300748" cy="36379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CityDetailPage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28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1114878" y="5782200"/>
            <a:ext cx="10515600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Visual</a:t>
            </a:r>
          </a:p>
        </p:txBody>
      </p:sp>
      <p:pic>
        <p:nvPicPr>
          <p:cNvPr id="12" name="Picture 2" descr="https://blog.xamarin.com/wp-content/uploads/2019/03/2019-03-06_14-29-54-1.gif">
            <a:extLst>
              <a:ext uri="{FF2B5EF4-FFF2-40B4-BE49-F238E27FC236}">
                <a16:creationId xmlns:a16="http://schemas.microsoft.com/office/drawing/2014/main" id="{4402B861-B71D-404C-B24C-76FB762D1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2" y="358024"/>
            <a:ext cx="5642633" cy="509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12D80C-67D3-4142-9CE7-3CE54D6978DE}"/>
              </a:ext>
            </a:extLst>
          </p:cNvPr>
          <p:cNvSpPr txBox="1"/>
          <p:nvPr/>
        </p:nvSpPr>
        <p:spPr>
          <a:xfrm>
            <a:off x="6368784" y="586501"/>
            <a:ext cx="5642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Sets of renderers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Adhering to a specific design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Beginning with Material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DDA2C-35D0-46E7-AD3F-A03D8B0C34CD}"/>
              </a:ext>
            </a:extLst>
          </p:cNvPr>
          <p:cNvSpPr txBox="1"/>
          <p:nvPr/>
        </p:nvSpPr>
        <p:spPr>
          <a:xfrm>
            <a:off x="6680121" y="2008418"/>
            <a:ext cx="5401632" cy="3443166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/>
                </a:solidFill>
              </a:rPr>
              <a:t>ActivityIndicator</a:t>
            </a:r>
            <a:endParaRPr lang="en-US" sz="2000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Editor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Picker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ProgressBar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Slider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Stepper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8224B-D8CA-4AD9-ABD4-571924E19A1F}"/>
              </a:ext>
            </a:extLst>
          </p:cNvPr>
          <p:cNvSpPr/>
          <p:nvPr/>
        </p:nvSpPr>
        <p:spPr>
          <a:xfrm>
            <a:off x="6368784" y="5350006"/>
            <a:ext cx="575678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</a:rPr>
              <a:t>Button</a:t>
            </a:r>
            <a:r>
              <a:rPr lang="en-US" dirty="0">
                <a:latin typeface="Consolas" panose="020B0609020204030204" pitchFamily="49" charset="0"/>
              </a:rPr>
              <a:t> Text="Consistent Design"</a:t>
            </a:r>
          </a:p>
          <a:p>
            <a:r>
              <a:rPr lang="en-US" dirty="0">
                <a:latin typeface="Consolas" panose="020B0609020204030204" pitchFamily="49" charset="0"/>
              </a:rPr>
              <a:t>        Visual="Material"/&gt;</a:t>
            </a:r>
          </a:p>
        </p:txBody>
      </p:sp>
    </p:spTree>
    <p:extLst>
      <p:ext uri="{BB962C8B-B14F-4D97-AF65-F5344CB8AC3E}">
        <p14:creationId xmlns:p14="http://schemas.microsoft.com/office/powerpoint/2010/main" val="293064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707472" y="5963270"/>
            <a:ext cx="10515600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CollectionView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2BD8-AC8F-411E-82D0-67399C72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4" y="467095"/>
            <a:ext cx="2990815" cy="5315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0E6B5-5929-48F8-8FB5-0F41CB05F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927" y="467095"/>
            <a:ext cx="2990815" cy="5315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327BC-A769-47BD-BEBE-8BB25D5D3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640" y="467095"/>
            <a:ext cx="1690591" cy="3004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F3D0C-2F98-4A84-98F5-518D13A34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127" y="467095"/>
            <a:ext cx="1690591" cy="300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C66448-FE80-4DDE-8D75-7F4F22D35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639" y="3587689"/>
            <a:ext cx="1690591" cy="3004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A13E1-A526-4018-8E73-CD60628AD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9127" y="3587689"/>
            <a:ext cx="1690591" cy="30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31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814812" y="5782200"/>
            <a:ext cx="10815666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>
                <a:solidFill>
                  <a:schemeClr val="accent6"/>
                </a:solidFill>
              </a:rPr>
              <a:t>CarouselView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drinkgalleryapp-small2">
            <a:extLst>
              <a:ext uri="{FF2B5EF4-FFF2-40B4-BE49-F238E27FC236}">
                <a16:creationId xmlns:a16="http://schemas.microsoft.com/office/drawing/2014/main" id="{A13AFEDE-5F85-4687-9750-FC8B02D671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12" y="286747"/>
            <a:ext cx="3453740" cy="54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4D898F03-DEB1-46AE-A903-F4233A44EB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20" y="286747"/>
            <a:ext cx="1834920" cy="373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droidIssue">
            <a:extLst>
              <a:ext uri="{FF2B5EF4-FFF2-40B4-BE49-F238E27FC236}">
                <a16:creationId xmlns:a16="http://schemas.microsoft.com/office/drawing/2014/main" id="{3EC234C0-E94B-478F-A1F5-3AC22580ED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64" y="286747"/>
            <a:ext cx="1973977" cy="361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zgif com-video-to-gif">
            <a:extLst>
              <a:ext uri="{FF2B5EF4-FFF2-40B4-BE49-F238E27FC236}">
                <a16:creationId xmlns:a16="http://schemas.microsoft.com/office/drawing/2014/main" id="{276869C7-F767-471C-B3A9-864953DDBE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29" y="4173383"/>
            <a:ext cx="1198935" cy="23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_1568350880">
            <a:extLst>
              <a:ext uri="{FF2B5EF4-FFF2-40B4-BE49-F238E27FC236}">
                <a16:creationId xmlns:a16="http://schemas.microsoft.com/office/drawing/2014/main" id="{1FCC998B-8E08-4E2F-9F46-0B8245F0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65" y="286747"/>
            <a:ext cx="1808223" cy="36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63EEBA0-2D14-4031-8A7D-2D7BA1823D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20" y="4173381"/>
            <a:ext cx="1143984" cy="23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">
            <a:extLst>
              <a:ext uri="{FF2B5EF4-FFF2-40B4-BE49-F238E27FC236}">
                <a16:creationId xmlns:a16="http://schemas.microsoft.com/office/drawing/2014/main" id="{301C4AC1-1841-473F-B848-9911E3B7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60" y="4173381"/>
            <a:ext cx="1372486" cy="243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arousel-GalNet">
            <a:extLst>
              <a:ext uri="{FF2B5EF4-FFF2-40B4-BE49-F238E27FC236}">
                <a16:creationId xmlns:a16="http://schemas.microsoft.com/office/drawing/2014/main" id="{E0D504DF-5861-4996-A785-015E9B7C3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701" y="4173381"/>
            <a:ext cx="1372487" cy="243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7336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raphic 541">
            <a:extLst>
              <a:ext uri="{FF2B5EF4-FFF2-40B4-BE49-F238E27FC236}">
                <a16:creationId xmlns:a16="http://schemas.microsoft.com/office/drawing/2014/main" id="{F9B4B134-16A7-476E-829E-3D8CC038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00" y="634940"/>
            <a:ext cx="4902542" cy="3406851"/>
          </a:xfrm>
          <a:prstGeom prst="rect">
            <a:avLst/>
          </a:prstGeom>
        </p:spPr>
      </p:pic>
      <p:pic>
        <p:nvPicPr>
          <p:cNvPr id="537" name="Graphic 536">
            <a:extLst>
              <a:ext uri="{FF2B5EF4-FFF2-40B4-BE49-F238E27FC236}">
                <a16:creationId xmlns:a16="http://schemas.microsoft.com/office/drawing/2014/main" id="{D868B4CD-5D44-46CA-ABFB-16F32B6DA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5334" y="3846051"/>
            <a:ext cx="1536875" cy="2433386"/>
          </a:xfrm>
          <a:prstGeom prst="rect">
            <a:avLst/>
          </a:prstGeom>
        </p:spPr>
      </p:pic>
      <p:pic>
        <p:nvPicPr>
          <p:cNvPr id="538" name="Graphic 537">
            <a:extLst>
              <a:ext uri="{FF2B5EF4-FFF2-40B4-BE49-F238E27FC236}">
                <a16:creationId xmlns:a16="http://schemas.microsoft.com/office/drawing/2014/main" id="{BB0854F1-DA57-4455-982E-0888A0F1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6660" y="2977454"/>
            <a:ext cx="2183952" cy="2435946"/>
          </a:xfrm>
          <a:prstGeom prst="rect">
            <a:avLst/>
          </a:prstGeom>
        </p:spPr>
      </p:pic>
      <p:pic>
        <p:nvPicPr>
          <p:cNvPr id="539" name="Graphic 538">
            <a:extLst>
              <a:ext uri="{FF2B5EF4-FFF2-40B4-BE49-F238E27FC236}">
                <a16:creationId xmlns:a16="http://schemas.microsoft.com/office/drawing/2014/main" id="{98DBEA9E-88DD-498C-9656-051E2274B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3700" y="789127"/>
            <a:ext cx="1321701" cy="2302318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4DC76B4B-D7A2-4B89-848D-02D595AFD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3994" y="703999"/>
            <a:ext cx="5453436" cy="3901304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6D7C5810-F33E-42D0-9B25-B0DCD35D86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98582" y="4270792"/>
            <a:ext cx="2159981" cy="1598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FD49B5-90BA-4466-B752-CF0D11511D01}"/>
              </a:ext>
            </a:extLst>
          </p:cNvPr>
          <p:cNvSpPr txBox="1"/>
          <p:nvPr/>
        </p:nvSpPr>
        <p:spPr>
          <a:xfrm>
            <a:off x="9947563" y="6063143"/>
            <a:ext cx="20468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dotnetconf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0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of Xamarin blog for CarouselView Challenge">
            <a:extLst>
              <a:ext uri="{FF2B5EF4-FFF2-40B4-BE49-F238E27FC236}">
                <a16:creationId xmlns:a16="http://schemas.microsoft.com/office/drawing/2014/main" id="{3E78A191-A52B-48D7-B64F-840A06D6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61" y="581025"/>
            <a:ext cx="824687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0198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raphic 541">
            <a:extLst>
              <a:ext uri="{FF2B5EF4-FFF2-40B4-BE49-F238E27FC236}">
                <a16:creationId xmlns:a16="http://schemas.microsoft.com/office/drawing/2014/main" id="{F9B4B134-16A7-476E-829E-3D8CC038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00" y="634940"/>
            <a:ext cx="4902542" cy="3406851"/>
          </a:xfrm>
          <a:prstGeom prst="rect">
            <a:avLst/>
          </a:prstGeom>
        </p:spPr>
      </p:pic>
      <p:pic>
        <p:nvPicPr>
          <p:cNvPr id="537" name="Graphic 536">
            <a:extLst>
              <a:ext uri="{FF2B5EF4-FFF2-40B4-BE49-F238E27FC236}">
                <a16:creationId xmlns:a16="http://schemas.microsoft.com/office/drawing/2014/main" id="{D868B4CD-5D44-46CA-ABFB-16F32B6DA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5334" y="3846051"/>
            <a:ext cx="1536875" cy="2433386"/>
          </a:xfrm>
          <a:prstGeom prst="rect">
            <a:avLst/>
          </a:prstGeom>
        </p:spPr>
      </p:pic>
      <p:pic>
        <p:nvPicPr>
          <p:cNvPr id="538" name="Graphic 537">
            <a:extLst>
              <a:ext uri="{FF2B5EF4-FFF2-40B4-BE49-F238E27FC236}">
                <a16:creationId xmlns:a16="http://schemas.microsoft.com/office/drawing/2014/main" id="{BB0854F1-DA57-4455-982E-0888A0F1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6660" y="2977454"/>
            <a:ext cx="2183952" cy="2435946"/>
          </a:xfrm>
          <a:prstGeom prst="rect">
            <a:avLst/>
          </a:prstGeom>
        </p:spPr>
      </p:pic>
      <p:pic>
        <p:nvPicPr>
          <p:cNvPr id="539" name="Graphic 538">
            <a:extLst>
              <a:ext uri="{FF2B5EF4-FFF2-40B4-BE49-F238E27FC236}">
                <a16:creationId xmlns:a16="http://schemas.microsoft.com/office/drawing/2014/main" id="{98DBEA9E-88DD-498C-9656-051E2274B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3700" y="789127"/>
            <a:ext cx="1321701" cy="2302318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4DC76B4B-D7A2-4B89-848D-02D595AFD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3994" y="703999"/>
            <a:ext cx="5453436" cy="3901304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6D7C5810-F33E-42D0-9B25-B0DCD35D86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98582" y="4270792"/>
            <a:ext cx="2159981" cy="1598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582AA-83B4-4791-88BF-94DF4E7FC577}"/>
              </a:ext>
            </a:extLst>
          </p:cNvPr>
          <p:cNvSpPr txBox="1"/>
          <p:nvPr/>
        </p:nvSpPr>
        <p:spPr>
          <a:xfrm>
            <a:off x="9947563" y="6063143"/>
            <a:ext cx="20468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dotnetconf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9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raphic 541">
            <a:extLst>
              <a:ext uri="{FF2B5EF4-FFF2-40B4-BE49-F238E27FC236}">
                <a16:creationId xmlns:a16="http://schemas.microsoft.com/office/drawing/2014/main" id="{F9B4B134-16A7-476E-829E-3D8CC038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00" y="634940"/>
            <a:ext cx="4902542" cy="3406851"/>
          </a:xfrm>
          <a:prstGeom prst="rect">
            <a:avLst/>
          </a:prstGeom>
        </p:spPr>
      </p:pic>
      <p:pic>
        <p:nvPicPr>
          <p:cNvPr id="537" name="Graphic 536">
            <a:extLst>
              <a:ext uri="{FF2B5EF4-FFF2-40B4-BE49-F238E27FC236}">
                <a16:creationId xmlns:a16="http://schemas.microsoft.com/office/drawing/2014/main" id="{D868B4CD-5D44-46CA-ABFB-16F32B6DA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5334" y="3846051"/>
            <a:ext cx="1536875" cy="2433386"/>
          </a:xfrm>
          <a:prstGeom prst="rect">
            <a:avLst/>
          </a:prstGeom>
        </p:spPr>
      </p:pic>
      <p:pic>
        <p:nvPicPr>
          <p:cNvPr id="538" name="Graphic 537">
            <a:extLst>
              <a:ext uri="{FF2B5EF4-FFF2-40B4-BE49-F238E27FC236}">
                <a16:creationId xmlns:a16="http://schemas.microsoft.com/office/drawing/2014/main" id="{BB0854F1-DA57-4455-982E-0888A0F1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6660" y="2977454"/>
            <a:ext cx="2183952" cy="2435946"/>
          </a:xfrm>
          <a:prstGeom prst="rect">
            <a:avLst/>
          </a:prstGeom>
        </p:spPr>
      </p:pic>
      <p:pic>
        <p:nvPicPr>
          <p:cNvPr id="539" name="Graphic 538">
            <a:extLst>
              <a:ext uri="{FF2B5EF4-FFF2-40B4-BE49-F238E27FC236}">
                <a16:creationId xmlns:a16="http://schemas.microsoft.com/office/drawing/2014/main" id="{98DBEA9E-88DD-498C-9656-051E2274B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3700" y="789127"/>
            <a:ext cx="1321701" cy="2302318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4DC76B4B-D7A2-4B89-848D-02D595AFD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3994" y="703999"/>
            <a:ext cx="5453436" cy="3901304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6D7C5810-F33E-42D0-9B25-B0DCD35D86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98582" y="4270792"/>
            <a:ext cx="2159981" cy="1598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82B1C-C793-4919-8619-359D5B185C4E}"/>
              </a:ext>
            </a:extLst>
          </p:cNvPr>
          <p:cNvSpPr txBox="1"/>
          <p:nvPr/>
        </p:nvSpPr>
        <p:spPr>
          <a:xfrm>
            <a:off x="9947563" y="6063143"/>
            <a:ext cx="20468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dotnetconf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8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raphic 541">
            <a:extLst>
              <a:ext uri="{FF2B5EF4-FFF2-40B4-BE49-F238E27FC236}">
                <a16:creationId xmlns:a16="http://schemas.microsoft.com/office/drawing/2014/main" id="{F9B4B134-16A7-476E-829E-3D8CC038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00" y="634940"/>
            <a:ext cx="4902542" cy="3406851"/>
          </a:xfrm>
          <a:prstGeom prst="rect">
            <a:avLst/>
          </a:prstGeom>
        </p:spPr>
      </p:pic>
      <p:pic>
        <p:nvPicPr>
          <p:cNvPr id="537" name="Graphic 536">
            <a:extLst>
              <a:ext uri="{FF2B5EF4-FFF2-40B4-BE49-F238E27FC236}">
                <a16:creationId xmlns:a16="http://schemas.microsoft.com/office/drawing/2014/main" id="{D868B4CD-5D44-46CA-ABFB-16F32B6DA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5334" y="3846051"/>
            <a:ext cx="1536875" cy="2433386"/>
          </a:xfrm>
          <a:prstGeom prst="rect">
            <a:avLst/>
          </a:prstGeom>
        </p:spPr>
      </p:pic>
      <p:pic>
        <p:nvPicPr>
          <p:cNvPr id="538" name="Graphic 537">
            <a:extLst>
              <a:ext uri="{FF2B5EF4-FFF2-40B4-BE49-F238E27FC236}">
                <a16:creationId xmlns:a16="http://schemas.microsoft.com/office/drawing/2014/main" id="{BB0854F1-DA57-4455-982E-0888A0F1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6660" y="2977454"/>
            <a:ext cx="2183952" cy="2435946"/>
          </a:xfrm>
          <a:prstGeom prst="rect">
            <a:avLst/>
          </a:prstGeom>
        </p:spPr>
      </p:pic>
      <p:pic>
        <p:nvPicPr>
          <p:cNvPr id="539" name="Graphic 538">
            <a:extLst>
              <a:ext uri="{FF2B5EF4-FFF2-40B4-BE49-F238E27FC236}">
                <a16:creationId xmlns:a16="http://schemas.microsoft.com/office/drawing/2014/main" id="{98DBEA9E-88DD-498C-9656-051E2274B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3700" y="789127"/>
            <a:ext cx="1321701" cy="2302318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4DC76B4B-D7A2-4B89-848D-02D595AFD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3994" y="703999"/>
            <a:ext cx="5453436" cy="3901304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6D7C5810-F33E-42D0-9B25-B0DCD35D86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98582" y="4270792"/>
            <a:ext cx="2159981" cy="1598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34876-668F-4347-BF15-99DC2B366DE7}"/>
              </a:ext>
            </a:extLst>
          </p:cNvPr>
          <p:cNvSpPr txBox="1"/>
          <p:nvPr/>
        </p:nvSpPr>
        <p:spPr>
          <a:xfrm>
            <a:off x="9947563" y="6063143"/>
            <a:ext cx="20468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dotnetconf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5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raphic 541">
            <a:extLst>
              <a:ext uri="{FF2B5EF4-FFF2-40B4-BE49-F238E27FC236}">
                <a16:creationId xmlns:a16="http://schemas.microsoft.com/office/drawing/2014/main" id="{F9B4B134-16A7-476E-829E-3D8CC038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00" y="634940"/>
            <a:ext cx="4902542" cy="3406851"/>
          </a:xfrm>
          <a:prstGeom prst="rect">
            <a:avLst/>
          </a:prstGeom>
        </p:spPr>
      </p:pic>
      <p:pic>
        <p:nvPicPr>
          <p:cNvPr id="537" name="Graphic 536">
            <a:extLst>
              <a:ext uri="{FF2B5EF4-FFF2-40B4-BE49-F238E27FC236}">
                <a16:creationId xmlns:a16="http://schemas.microsoft.com/office/drawing/2014/main" id="{D868B4CD-5D44-46CA-ABFB-16F32B6DA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5334" y="3846051"/>
            <a:ext cx="1536875" cy="2433386"/>
          </a:xfrm>
          <a:prstGeom prst="rect">
            <a:avLst/>
          </a:prstGeom>
        </p:spPr>
      </p:pic>
      <p:pic>
        <p:nvPicPr>
          <p:cNvPr id="538" name="Graphic 537">
            <a:extLst>
              <a:ext uri="{FF2B5EF4-FFF2-40B4-BE49-F238E27FC236}">
                <a16:creationId xmlns:a16="http://schemas.microsoft.com/office/drawing/2014/main" id="{BB0854F1-DA57-4455-982E-0888A0F1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6660" y="2977454"/>
            <a:ext cx="2183952" cy="2435946"/>
          </a:xfrm>
          <a:prstGeom prst="rect">
            <a:avLst/>
          </a:prstGeom>
        </p:spPr>
      </p:pic>
      <p:pic>
        <p:nvPicPr>
          <p:cNvPr id="539" name="Graphic 538">
            <a:extLst>
              <a:ext uri="{FF2B5EF4-FFF2-40B4-BE49-F238E27FC236}">
                <a16:creationId xmlns:a16="http://schemas.microsoft.com/office/drawing/2014/main" id="{98DBEA9E-88DD-498C-9656-051E2274B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3700" y="789127"/>
            <a:ext cx="1321701" cy="2302318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4DC76B4B-D7A2-4B89-848D-02D595AFD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3994" y="703999"/>
            <a:ext cx="5453436" cy="3901304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6D7C5810-F33E-42D0-9B25-B0DCD35D86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98582" y="4270792"/>
            <a:ext cx="2159981" cy="1598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ECA64A-D064-4AD5-9523-63C90F2554A9}"/>
              </a:ext>
            </a:extLst>
          </p:cNvPr>
          <p:cNvSpPr txBox="1"/>
          <p:nvPr/>
        </p:nvSpPr>
        <p:spPr>
          <a:xfrm>
            <a:off x="9947563" y="6063143"/>
            <a:ext cx="20468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dotnetconf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13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raphic 541">
            <a:extLst>
              <a:ext uri="{FF2B5EF4-FFF2-40B4-BE49-F238E27FC236}">
                <a16:creationId xmlns:a16="http://schemas.microsoft.com/office/drawing/2014/main" id="{F9B4B134-16A7-476E-829E-3D8CC0384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00" y="634940"/>
            <a:ext cx="4902542" cy="3406851"/>
          </a:xfrm>
          <a:prstGeom prst="rect">
            <a:avLst/>
          </a:prstGeom>
        </p:spPr>
      </p:pic>
      <p:pic>
        <p:nvPicPr>
          <p:cNvPr id="537" name="Graphic 536">
            <a:extLst>
              <a:ext uri="{FF2B5EF4-FFF2-40B4-BE49-F238E27FC236}">
                <a16:creationId xmlns:a16="http://schemas.microsoft.com/office/drawing/2014/main" id="{D868B4CD-5D44-46CA-ABFB-16F32B6DA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5334" y="3846051"/>
            <a:ext cx="1536875" cy="2433386"/>
          </a:xfrm>
          <a:prstGeom prst="rect">
            <a:avLst/>
          </a:prstGeom>
        </p:spPr>
      </p:pic>
      <p:pic>
        <p:nvPicPr>
          <p:cNvPr id="538" name="Graphic 537">
            <a:extLst>
              <a:ext uri="{FF2B5EF4-FFF2-40B4-BE49-F238E27FC236}">
                <a16:creationId xmlns:a16="http://schemas.microsoft.com/office/drawing/2014/main" id="{BB0854F1-DA57-4455-982E-0888A0F1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6660" y="2977454"/>
            <a:ext cx="2183952" cy="2435946"/>
          </a:xfrm>
          <a:prstGeom prst="rect">
            <a:avLst/>
          </a:prstGeom>
        </p:spPr>
      </p:pic>
      <p:pic>
        <p:nvPicPr>
          <p:cNvPr id="539" name="Graphic 538">
            <a:extLst>
              <a:ext uri="{FF2B5EF4-FFF2-40B4-BE49-F238E27FC236}">
                <a16:creationId xmlns:a16="http://schemas.microsoft.com/office/drawing/2014/main" id="{98DBEA9E-88DD-498C-9656-051E2274B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3700" y="789127"/>
            <a:ext cx="1321701" cy="2302318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4DC76B4B-D7A2-4B89-848D-02D595AFD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3994" y="703999"/>
            <a:ext cx="5453436" cy="3901304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6D7C5810-F33E-42D0-9B25-B0DCD35D86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98582" y="4270792"/>
            <a:ext cx="2159981" cy="1598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2BE70-A7EE-4958-8B31-AEDB075A339D}"/>
              </a:ext>
            </a:extLst>
          </p:cNvPr>
          <p:cNvSpPr txBox="1"/>
          <p:nvPr/>
        </p:nvSpPr>
        <p:spPr>
          <a:xfrm>
            <a:off x="9947563" y="6063143"/>
            <a:ext cx="20468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#</a:t>
            </a:r>
            <a:r>
              <a:rPr lang="en-US" sz="2400" dirty="0" err="1">
                <a:solidFill>
                  <a:schemeClr val="bg1"/>
                </a:solidFill>
              </a:rPr>
              <a:t>dotnetconf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0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569b343d-e775-480b-9b2b-6a6986deb9b0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11245976-3b4d-4794-a754-317688483df2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8857</TotalTime>
  <Words>1381</Words>
  <Application>Microsoft Macintosh PowerPoint</Application>
  <PresentationFormat>Widescreen</PresentationFormat>
  <Paragraphs>321</Paragraphs>
  <Slides>41</Slides>
  <Notes>35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Dotnet_Template</vt:lpstr>
      <vt:lpstr>PowerPoint Presentation</vt:lpstr>
      <vt:lpstr>Xamarin.Forms More Productive &amp; Beautiful Than Ever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How's the weather?</vt:lpstr>
      <vt:lpstr>PowerPoint Presentation</vt:lpstr>
      <vt:lpstr>More Xamarin</vt:lpstr>
      <vt:lpstr>Beautiful UI Found Here</vt:lpstr>
      <vt:lpstr>PowerPoint Presentation</vt:lpstr>
      <vt:lpstr>PowerPoint Presentation</vt:lpstr>
      <vt:lpstr>How Xamarin Delivers the Awesome</vt:lpstr>
      <vt:lpstr>PowerPoint Presentation</vt:lpstr>
      <vt:lpstr>✓ Always up-to-date</vt:lpstr>
      <vt:lpstr>PowerPoint Presentation</vt:lpstr>
      <vt:lpstr>Mature (and growing!) Control Toolkit</vt:lpstr>
      <vt:lpstr>PowerPoint Presentation</vt:lpstr>
      <vt:lpstr>Massive Collection of Libraries &amp; Tools</vt:lpstr>
      <vt:lpstr>PowerPoint Presentation</vt:lpstr>
      <vt:lpstr>Faithful Contributors</vt:lpstr>
      <vt:lpstr>PowerPoint Presentation</vt:lpstr>
      <vt:lpstr>Amazing Community</vt:lpstr>
      <vt:lpstr>PowerPoint Presentation</vt:lpstr>
      <vt:lpstr>PowerPoint Presentation</vt:lpstr>
      <vt:lpstr>PowerPoint Presentation</vt:lpstr>
      <vt:lpstr>Xamarin.Forms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David Ortinau</cp:lastModifiedBy>
  <cp:revision>6</cp:revision>
  <dcterms:created xsi:type="dcterms:W3CDTF">2018-01-09T22:22:16Z</dcterms:created>
  <dcterms:modified xsi:type="dcterms:W3CDTF">2019-10-17T14:23:04Z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